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8" r:id="rId5"/>
    <p:sldId id="275" r:id="rId6"/>
    <p:sldId id="260" r:id="rId7"/>
    <p:sldId id="276" r:id="rId8"/>
    <p:sldId id="282" r:id="rId9"/>
    <p:sldId id="284" r:id="rId10"/>
    <p:sldId id="277" r:id="rId11"/>
    <p:sldId id="278" r:id="rId12"/>
    <p:sldId id="287" r:id="rId13"/>
    <p:sldId id="294" r:id="rId14"/>
    <p:sldId id="296" r:id="rId15"/>
    <p:sldId id="307" r:id="rId16"/>
    <p:sldId id="297" r:id="rId17"/>
    <p:sldId id="286" r:id="rId18"/>
    <p:sldId id="288" r:id="rId19"/>
    <p:sldId id="295" r:id="rId20"/>
    <p:sldId id="280" r:id="rId21"/>
    <p:sldId id="291" r:id="rId22"/>
    <p:sldId id="292" r:id="rId23"/>
    <p:sldId id="290" r:id="rId24"/>
    <p:sldId id="289" r:id="rId25"/>
    <p:sldId id="263" r:id="rId26"/>
    <p:sldId id="318" r:id="rId27"/>
  </p:sldIdLst>
  <p:sldSz cx="12192000" cy="6858000"/>
  <p:notesSz cx="6858000" cy="9144000"/>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240" userDrawn="1">
          <p15:clr>
            <a:srgbClr val="A4A3A4"/>
          </p15:clr>
        </p15:guide>
        <p15:guide id="2" pos="38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4706"/>
    <p:restoredTop sz="94611"/>
  </p:normalViewPr>
  <p:slideViewPr>
    <p:cSldViewPr snapToGrid="0" showGuides="1">
      <p:cViewPr varScale="1">
        <p:scale>
          <a:sx n="109" d="100"/>
          <a:sy n="109" d="100"/>
        </p:scale>
        <p:origin x="1736" y="192"/>
      </p:cViewPr>
      <p:guideLst>
        <p:guide orient="horz" pos="2240"/>
        <p:guide pos="3800"/>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17.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7d4a060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Hello, everyone! Welcome to our presentation. </a:t>
            </a:r>
            <a:r>
              <a:rPr lang="en-US">
                <a:sym typeface="+mn-ea"/>
              </a:rPr>
              <a:t>I’m Yelim Kim from</a:t>
            </a:r>
            <a:r>
              <a:rPr>
                <a:sym typeface="+mn-ea"/>
              </a:rPr>
              <a:t> NVIDIA Team</a:t>
            </a:r>
            <a:r>
              <a:rPr lang="en-US">
                <a:sym typeface="+mn-ea"/>
              </a:rPr>
              <a:t>, </a:t>
            </a:r>
            <a:r>
              <a:rPr>
                <a:sym typeface="+mn-ea"/>
              </a:rPr>
              <a:t> </a:t>
            </a:r>
            <a:r>
              <a:rPr lang="en-US">
                <a:sym typeface="+mn-ea"/>
              </a:rPr>
              <a:t>”</a:t>
            </a:r>
            <a:r>
              <a:rPr>
                <a:sym typeface="+mn-ea"/>
              </a:rPr>
              <a:t>Typhoon Sensei." Today, we are excited to share our project</a:t>
            </a:r>
            <a:r>
              <a:rPr lang="en-US">
                <a:sym typeface="+mn-ea"/>
              </a:rPr>
              <a:t>.</a:t>
            </a:r>
            <a:endParaRPr lang="en-US">
              <a:sym typeface="+mn-ea"/>
            </a:endParaRPr>
          </a:p>
        </p:txBody>
      </p:sp>
      <p:sp>
        <p:nvSpPr>
          <p:cNvPr id="82" name="Google Shape;82;g7d4a0609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second problem was of the / variables that were used during the training of the FCN model. To quote</a:t>
            </a:r>
            <a:r>
              <a:rPr lang="ko-KR" altLang="en-US" dirty="0">
                <a:sym typeface="+mn-ea"/>
              </a:rPr>
              <a:t>코우트</a:t>
            </a:r>
            <a:r>
              <a:rPr lang="en-US" altLang="ko-KR" dirty="0">
                <a:sym typeface="+mn-ea"/>
              </a:rPr>
              <a:t> from Nvidia's official website, </a:t>
            </a:r>
            <a:r>
              <a:rPr lang="en-US" altLang="ko-KR" i="1" dirty="0">
                <a:solidFill>
                  <a:schemeClr val="tx2">
                    <a:lumMod val="50000"/>
                  </a:schemeClr>
                </a:solidFill>
                <a:sym typeface="+mn-ea"/>
              </a:rPr>
              <a:t>FCN is a model that provides global predictions ”</a:t>
            </a:r>
            <a:endParaRPr lang="en-US" altLang="ko-KR" i="1" dirty="0">
              <a:solidFill>
                <a:schemeClr val="tx2">
                  <a:lumMod val="50000"/>
                </a:schemeClr>
              </a:solidFill>
              <a:sym typeface="+mn-ea"/>
            </a:endParaRPr>
          </a:p>
          <a:p>
            <a:pPr marL="0" lvl="0" indent="0" algn="l" rtl="0">
              <a:spcBef>
                <a:spcPts val="0"/>
              </a:spcBef>
              <a:spcAft>
                <a:spcPts val="0"/>
              </a:spcAft>
              <a:buNone/>
            </a:pPr>
            <a:r>
              <a:rPr lang="en-US" altLang="ko-KR" dirty="0">
                <a:sym typeface="+mn-ea"/>
              </a:rPr>
              <a:t>In other words, the FCN model is not a model designed to predict typhoons. We found a problem with this. </a:t>
            </a:r>
            <a:endParaRPr lang="en-US" altLang="ko-KR" dirty="0">
              <a:sym typeface="+mn-ea"/>
            </a:endParaRPr>
          </a:p>
          <a:p>
            <a:pPr marL="0" lvl="0" indent="0" algn="l" rtl="0">
              <a:spcBef>
                <a:spcPts val="0"/>
              </a:spcBef>
              <a:spcAft>
                <a:spcPts val="0"/>
              </a:spcAft>
              <a:buNone/>
            </a:pPr>
            <a:r>
              <a:rPr lang="en-US" altLang="ko-KR" dirty="0">
                <a:sym typeface="+mn-ea"/>
              </a:rPr>
              <a:t>(</a:t>
            </a:r>
            <a:r>
              <a:rPr lang="ko-KR" altLang="en-US" dirty="0">
                <a:sym typeface="+mn-ea"/>
              </a:rPr>
              <a:t>클릭</a:t>
            </a:r>
            <a:r>
              <a:rPr lang="en-US" altLang="ko-KR" dirty="0">
                <a:sym typeface="+mn-ea"/>
              </a:rPr>
              <a:t>)</a:t>
            </a:r>
            <a:endParaRPr lang="en-US" altLang="ko-KR" dirty="0">
              <a:sym typeface="+mn-ea"/>
            </a:endParaRPr>
          </a:p>
          <a:p>
            <a:pPr marL="0" lvl="0" indent="0" algn="l" rtl="0">
              <a:spcBef>
                <a:spcPts val="0"/>
              </a:spcBef>
              <a:spcAft>
                <a:spcPts val="0"/>
              </a:spcAft>
              <a:buNone/>
            </a:pPr>
            <a:r>
              <a:rPr lang="en-US" altLang="ko-KR" dirty="0">
                <a:sym typeface="+mn-ea"/>
              </a:rPr>
              <a:t>As can be seen from the data on the left, variables below at least 200 </a:t>
            </a:r>
            <a:r>
              <a:rPr lang="en-US" altLang="ko-KR" dirty="0" err="1">
                <a:sym typeface="+mn-ea"/>
              </a:rPr>
              <a:t>hPa</a:t>
            </a:r>
            <a:r>
              <a:rPr lang="ko-KR" altLang="en-US" dirty="0" err="1">
                <a:sym typeface="+mn-ea"/>
              </a:rPr>
              <a:t>핵토파스칼</a:t>
            </a:r>
            <a:r>
              <a:rPr lang="en-US" altLang="ko-KR" dirty="0">
                <a:sym typeface="+mn-ea"/>
              </a:rPr>
              <a:t> are required.</a:t>
            </a:r>
            <a:endParaRPr lang="en-US" altLang="ko-KR" dirty="0"/>
          </a:p>
          <a:p>
            <a:pPr marL="0" lvl="0" indent="0" algn="l" rtl="0">
              <a:spcBef>
                <a:spcPts val="0"/>
              </a:spcBef>
              <a:spcAft>
                <a:spcPts val="0"/>
              </a:spcAft>
              <a:buNone/>
            </a:pPr>
            <a:r>
              <a:rPr lang="en-US" altLang="ko-KR" dirty="0">
                <a:sym typeface="+mn-ea"/>
              </a:rPr>
              <a:t>A way to improve this </a:t>
            </a:r>
            <a:r>
              <a:rPr lang="en-US" altLang="ko-KR" dirty="0">
                <a:sym typeface="+mn-ea"/>
              </a:rPr>
              <a:t>(</a:t>
            </a:r>
            <a:r>
              <a:rPr lang="ko-KR" altLang="en-US" dirty="0">
                <a:sym typeface="+mn-ea"/>
              </a:rPr>
              <a:t>클릭</a:t>
            </a:r>
            <a:r>
              <a:rPr lang="en-US" altLang="ko-KR" dirty="0">
                <a:sym typeface="+mn-ea"/>
              </a:rPr>
              <a:t>) </a:t>
            </a:r>
            <a:r>
              <a:rPr lang="en-US" altLang="ko-KR" dirty="0">
                <a:sym typeface="+mn-ea"/>
              </a:rPr>
              <a:t>is to delete the variables that are not necessary for typhoon prediction and insert the variables at 250hPa</a:t>
            </a:r>
            <a:r>
              <a:rPr lang="ko-KR" altLang="en-US" dirty="0" err="1">
                <a:sym typeface="+mn-ea"/>
              </a:rPr>
              <a:t>핵토파스칼</a:t>
            </a:r>
            <a:r>
              <a:rPr lang="en-US" altLang="ko-KR" dirty="0">
                <a:sym typeface="+mn-ea"/>
              </a:rPr>
              <a:t> that we need as a minimum. However, to train the model with these variables, we judged that it was impossible to finish during the hackathon period and decided to leave it for future research.</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altLang="ko-KR" dirty="0">
                <a:sym typeface="+mn-ea"/>
              </a:rPr>
              <a:t>The third problem is that of the ERA5 dataset. This sentence is also quoted from the ERA5 official website </a:t>
            </a:r>
            <a:r>
              <a:rPr lang="ko-KR" altLang="en-US" i="1" dirty="0">
                <a:solidFill>
                  <a:schemeClr val="tx2">
                    <a:lumMod val="50000"/>
                  </a:schemeClr>
                </a:solidFill>
                <a:sym typeface="+mn-ea"/>
              </a:rPr>
              <a:t>“</a:t>
            </a:r>
            <a:r>
              <a:rPr lang="en-US" altLang="ko-KR" i="1" dirty="0">
                <a:solidFill>
                  <a:schemeClr val="tx2">
                    <a:lumMod val="50000"/>
                  </a:schemeClr>
                </a:solidFill>
                <a:sym typeface="+mn-ea"/>
              </a:rPr>
              <a:t>These variables, are sampled at a temporal resolution of 6 hours.”</a:t>
            </a:r>
            <a:endParaRPr lang="en-US" altLang="ko-KR" dirty="0"/>
          </a:p>
          <a:p>
            <a:pPr marL="0" lvl="0" indent="0" algn="l" rtl="0">
              <a:spcBef>
                <a:spcPts val="0"/>
              </a:spcBef>
              <a:spcAft>
                <a:spcPts val="0"/>
              </a:spcAft>
              <a:buNone/>
            </a:pPr>
            <a:r>
              <a:rPr lang="en-US" altLang="ko-KR" dirty="0">
                <a:sym typeface="+mn-ea"/>
              </a:rPr>
              <a:t>The ERA5 dataset, **which FCN used for training**, has data at 6-hour intervals. We judged that this interval was / far too short for forecasting and proposed retraining with a dataset with a shorter time interval as a solution. </a:t>
            </a:r>
            <a:endParaRPr lang="en-US" altLang="ko-KR" dirty="0"/>
          </a:p>
          <a:p>
            <a:pPr marL="0" lvl="0" indent="0" algn="l" rtl="0">
              <a:spcBef>
                <a:spcPts val="0"/>
              </a:spcBef>
              <a:spcAft>
                <a:spcPts val="0"/>
              </a:spcAft>
              <a:buNone/>
            </a:pP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57200" algn="l" rtl="0">
              <a:spcBef>
                <a:spcPts val="640"/>
              </a:spcBef>
              <a:spcAft>
                <a:spcPts val="0"/>
              </a:spcAft>
              <a:buClr>
                <a:schemeClr val="dk1"/>
              </a:buClr>
              <a:buSzPts val="3200"/>
            </a:pPr>
            <a:r>
              <a:rPr lang="en-US">
                <a:sym typeface="+mn-ea"/>
              </a:rPr>
              <a:t>T</a:t>
            </a:r>
            <a:r>
              <a:rPr>
                <a:sym typeface="+mn-ea"/>
              </a:rPr>
              <a:t>he FCN model </a:t>
            </a:r>
            <a:r>
              <a:rPr lang="en-US">
                <a:sym typeface="+mn-ea"/>
              </a:rPr>
              <a:t>we got at the beginning of the hakathon / </a:t>
            </a:r>
            <a:r>
              <a:rPr>
                <a:sym typeface="+mn-ea"/>
              </a:rPr>
              <a:t>ha</a:t>
            </a:r>
            <a:r>
              <a:rPr lang="en-US">
                <a:sym typeface="+mn-ea"/>
              </a:rPr>
              <a:t>s</a:t>
            </a:r>
            <a:r>
              <a:rPr>
                <a:sym typeface="+mn-ea"/>
              </a:rPr>
              <a:t> </a:t>
            </a:r>
            <a:r>
              <a:rPr lang="en-US">
                <a:sym typeface="+mn-ea"/>
              </a:rPr>
              <a:t>a </a:t>
            </a:r>
            <a:r>
              <a:rPr>
                <a:sym typeface="+mn-ea"/>
              </a:rPr>
              <a:t>structure</a:t>
            </a:r>
            <a:r>
              <a:rPr lang="en-US">
                <a:sym typeface="+mn-ea"/>
              </a:rPr>
              <a:t> on the left of the slide</a:t>
            </a:r>
            <a:r>
              <a:rPr>
                <a:sym typeface="+mn-ea"/>
              </a:rPr>
              <a:t>. </a:t>
            </a:r>
            <a:endParaRPr>
              <a:sym typeface="+mn-ea"/>
            </a:endParaRPr>
          </a:p>
          <a:p>
            <a:pPr lvl="0" indent="-457200" algn="l" rtl="0">
              <a:spcBef>
                <a:spcPts val="640"/>
              </a:spcBef>
              <a:spcAft>
                <a:spcPts val="0"/>
              </a:spcAft>
              <a:buClr>
                <a:schemeClr val="dk1"/>
              </a:buClr>
              <a:buSzPts val="3200"/>
            </a:pPr>
            <a:r>
              <a:rPr>
                <a:sym typeface="+mn-ea"/>
              </a:rPr>
              <a:t>However, we found it challenging to improve the already completed model,</a:t>
            </a:r>
            <a:r>
              <a:rPr lang="en-US">
                <a:sym typeface="+mn-ea"/>
              </a:rPr>
              <a:t> </a:t>
            </a:r>
            <a:r>
              <a:rPr>
                <a:sym typeface="+mn-ea"/>
              </a:rPr>
              <a:t>so we </a:t>
            </a:r>
            <a:r>
              <a:rPr lang="en-US">
                <a:sym typeface="+mn-ea"/>
              </a:rPr>
              <a:t>tried to find another </a:t>
            </a:r>
            <a:r>
              <a:rPr>
                <a:sym typeface="+mn-ea"/>
              </a:rPr>
              <a:t>ways to approach it. </a:t>
            </a:r>
            <a:endParaRPr>
              <a:sym typeface="+mn-ea"/>
            </a:endParaRPr>
          </a:p>
          <a:p>
            <a:pPr lvl="0" indent="-457200" algn="l" rtl="0">
              <a:spcBef>
                <a:spcPts val="640"/>
              </a:spcBef>
              <a:spcAft>
                <a:spcPts val="0"/>
              </a:spcAft>
              <a:buClr>
                <a:schemeClr val="dk1"/>
              </a:buClr>
              <a:buSzPts val="3200"/>
            </a:pPr>
            <a:r>
              <a:rPr>
                <a:sym typeface="+mn-ea"/>
              </a:rPr>
              <a:t>As a result, inspired by the feature of FCN - auto-regressive prediction</a:t>
            </a:r>
            <a:r>
              <a:rPr lang="en-US">
                <a:sym typeface="+mn-ea"/>
              </a:rPr>
              <a:t>,  just here the orange box</a:t>
            </a:r>
            <a:r>
              <a:rPr>
                <a:sym typeface="+mn-ea"/>
              </a:rPr>
              <a:t>, </a:t>
            </a:r>
            <a:endParaRPr>
              <a:sym typeface="+mn-ea"/>
            </a:endParaRPr>
          </a:p>
          <a:p>
            <a:pPr lvl="0" indent="-457200" algn="l" rtl="0">
              <a:spcBef>
                <a:spcPts val="640"/>
              </a:spcBef>
              <a:spcAft>
                <a:spcPts val="0"/>
              </a:spcAft>
              <a:buClr>
                <a:schemeClr val="dk1"/>
              </a:buClr>
              <a:buSzPts val="3200"/>
            </a:pPr>
            <a:r>
              <a:rPr lang="en-US">
                <a:sym typeface="+mn-ea"/>
              </a:rPr>
              <a:t>(</a:t>
            </a:r>
            <a:r>
              <a:rPr lang="ko-KR" altLang="en-US">
                <a:sym typeface="+mn-ea"/>
              </a:rPr>
              <a:t>클릭</a:t>
            </a:r>
            <a:r>
              <a:rPr lang="en-US" altLang="ko-KR">
                <a:sym typeface="+mn-ea"/>
              </a:rPr>
              <a:t>)</a:t>
            </a:r>
            <a:endParaRPr>
              <a:sym typeface="+mn-ea"/>
            </a:endParaRPr>
          </a:p>
          <a:p>
            <a:pPr lvl="0" indent="-457200" algn="l" rtl="0">
              <a:spcBef>
                <a:spcPts val="640"/>
              </a:spcBef>
              <a:spcAft>
                <a:spcPts val="0"/>
              </a:spcAft>
              <a:buClr>
                <a:schemeClr val="dk1"/>
              </a:buClr>
              <a:buSzPts val="3200"/>
            </a:pPr>
            <a:r>
              <a:rPr>
                <a:sym typeface="+mn-ea"/>
              </a:rPr>
              <a:t>we </a:t>
            </a:r>
            <a:r>
              <a:rPr lang="en-US">
                <a:sym typeface="+mn-ea"/>
              </a:rPr>
              <a:t>(</a:t>
            </a:r>
            <a:r>
              <a:rPr>
                <a:sym typeface="+mn-ea"/>
              </a:rPr>
              <a:t>devised</a:t>
            </a:r>
            <a:r>
              <a:rPr lang="en-US">
                <a:sym typeface="+mn-ea"/>
              </a:rPr>
              <a:t>)</a:t>
            </a:r>
            <a:r>
              <a:rPr>
                <a:sym typeface="+mn-ea"/>
              </a:rPr>
              <a:t> a new structure, as shown in the image on the right. We used </a:t>
            </a:r>
            <a:r>
              <a:rPr lang="en-US">
                <a:sym typeface="+mn-ea"/>
              </a:rPr>
              <a:t>GT</a:t>
            </a:r>
            <a:r>
              <a:rPr>
                <a:sym typeface="+mn-ea"/>
              </a:rPr>
              <a:t> data as input for </a:t>
            </a:r>
            <a:r>
              <a:rPr lang="en-US">
                <a:sym typeface="+mn-ea"/>
              </a:rPr>
              <a:t>/ </a:t>
            </a:r>
            <a:r>
              <a:rPr>
                <a:sym typeface="+mn-ea"/>
              </a:rPr>
              <a:t>each time step in the auto-regressive predictions. </a:t>
            </a:r>
            <a:endParaRPr>
              <a:sym typeface="+mn-ea"/>
            </a:endParaRPr>
          </a:p>
          <a:p>
            <a:pPr lvl="0" indent="-457200" algn="l" rtl="0">
              <a:spcBef>
                <a:spcPts val="640"/>
              </a:spcBef>
              <a:spcAft>
                <a:spcPts val="0"/>
              </a:spcAft>
              <a:buClr>
                <a:schemeClr val="dk1"/>
              </a:buClr>
              <a:buSzPts val="3200"/>
            </a:pPr>
            <a:r>
              <a:rPr>
                <a:sym typeface="+mn-ea"/>
              </a:rPr>
              <a:t>(</a:t>
            </a:r>
            <a:r>
              <a:rPr lang="ko-KR">
                <a:sym typeface="+mn-ea"/>
              </a:rPr>
              <a:t>강조</a:t>
            </a:r>
            <a:r>
              <a:rPr>
                <a:sym typeface="+mn-ea"/>
              </a:rPr>
              <a:t>) </a:t>
            </a:r>
            <a:r>
              <a:rPr lang="en-US">
                <a:sym typeface="+mn-ea"/>
              </a:rPr>
              <a:t>Also</a:t>
            </a:r>
            <a:r>
              <a:rPr>
                <a:sym typeface="+mn-ea"/>
              </a:rPr>
              <a:t>, we combined this approach with the ensemble to present comprehensive results. </a:t>
            </a:r>
            <a:endParaRPr>
              <a:sym typeface="+mn-ea"/>
            </a:endParaRPr>
          </a:p>
          <a:p>
            <a:pPr marL="0" lvl="0" indent="0" algn="l" rtl="0">
              <a:spcBef>
                <a:spcPts val="640"/>
              </a:spcBef>
              <a:spcAft>
                <a:spcPts val="0"/>
              </a:spcAft>
              <a:buClr>
                <a:schemeClr val="dk1"/>
              </a:buClr>
              <a:buSzPts val="3200"/>
              <a:buNone/>
            </a:pPr>
            <a:endParaRPr lang="en-US"/>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3200"/>
              <a:buNone/>
            </a:pPr>
            <a:r>
              <a:rPr lang="en-US">
                <a:sym typeface="+mn-ea"/>
              </a:rPr>
              <a:t>The red dots from the figure is our</a:t>
            </a:r>
            <a:r>
              <a:rPr>
                <a:sym typeface="+mn-ea"/>
              </a:rPr>
              <a:t> prediction </a:t>
            </a:r>
            <a:r>
              <a:rPr lang="en-US">
                <a:sym typeface="+mn-ea"/>
              </a:rPr>
              <a:t>/ **</a:t>
            </a:r>
            <a:r>
              <a:rPr>
                <a:sym typeface="+mn-ea"/>
              </a:rPr>
              <a:t>without using an ensemble. </a:t>
            </a:r>
            <a:endParaRPr>
              <a:sym typeface="+mn-ea"/>
            </a:endParaRPr>
          </a:p>
          <a:p>
            <a:pPr marL="0" lvl="0" indent="0" algn="l" rtl="0">
              <a:spcBef>
                <a:spcPts val="640"/>
              </a:spcBef>
              <a:spcAft>
                <a:spcPts val="0"/>
              </a:spcAft>
              <a:buClr>
                <a:schemeClr val="dk1"/>
              </a:buClr>
              <a:buSzPts val="3200"/>
              <a:buNone/>
            </a:pPr>
            <a:r>
              <a:rPr>
                <a:sym typeface="+mn-ea"/>
              </a:rPr>
              <a:t>Just as we initially aimed for, we have successfully achieved </a:t>
            </a:r>
            <a:r>
              <a:rPr lang="en-US">
                <a:sym typeface="+mn-ea"/>
              </a:rPr>
              <a:t>/ </a:t>
            </a:r>
            <a:r>
              <a:rPr>
                <a:sym typeface="+mn-ea"/>
              </a:rPr>
              <a:t>improved results compared to the existing models.</a:t>
            </a:r>
            <a:endParaRPr>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57200" algn="l" rtl="0">
              <a:spcBef>
                <a:spcPts val="640"/>
              </a:spcBef>
              <a:spcAft>
                <a:spcPts val="0"/>
              </a:spcAft>
              <a:buClr>
                <a:schemeClr val="dk1"/>
              </a:buClr>
              <a:buSzPts val="3200"/>
            </a:pPr>
            <a:r>
              <a:rPr lang="en-US">
                <a:sym typeface="+mn-ea"/>
              </a:rPr>
              <a:t>Furthermore, we set</a:t>
            </a:r>
            <a:r>
              <a:rPr>
                <a:sym typeface="+mn-ea"/>
              </a:rPr>
              <a:t> </a:t>
            </a:r>
            <a:r>
              <a:rPr lang="en-US">
                <a:sym typeface="+mn-ea"/>
              </a:rPr>
              <a:t>another </a:t>
            </a:r>
            <a:r>
              <a:rPr>
                <a:sym typeface="+mn-ea"/>
              </a:rPr>
              <a:t>ultimate goal </a:t>
            </a:r>
            <a:r>
              <a:rPr lang="en-US">
                <a:sym typeface="+mn-ea"/>
              </a:rPr>
              <a:t>/ </a:t>
            </a:r>
            <a:r>
              <a:rPr>
                <a:sym typeface="+mn-ea"/>
              </a:rPr>
              <a:t>was to achieve results </a:t>
            </a:r>
            <a:r>
              <a:rPr lang="en-US">
                <a:sym typeface="+mn-ea"/>
              </a:rPr>
              <a:t>/ </a:t>
            </a:r>
            <a:r>
              <a:rPr>
                <a:sym typeface="+mn-ea"/>
              </a:rPr>
              <a:t>similar to </a:t>
            </a:r>
            <a:r>
              <a:rPr lang="en-US">
                <a:sym typeface="+mn-ea"/>
              </a:rPr>
              <a:t>KMA(</a:t>
            </a:r>
            <a:r>
              <a:rPr>
                <a:sym typeface="+mn-ea"/>
              </a:rPr>
              <a:t>those of the meteorological</a:t>
            </a:r>
            <a:r>
              <a:rPr lang="ko-KR">
                <a:sym typeface="+mn-ea"/>
              </a:rPr>
              <a:t>미디얼로지컬</a:t>
            </a:r>
            <a:r>
              <a:rPr lang="en-US" altLang="ko-KR">
                <a:sym typeface="+mn-ea"/>
              </a:rPr>
              <a:t> </a:t>
            </a:r>
            <a:r>
              <a:rPr>
                <a:sym typeface="+mn-ea"/>
              </a:rPr>
              <a:t>agency</a:t>
            </a:r>
            <a:r>
              <a:rPr lang="en-US">
                <a:sym typeface="+mn-ea"/>
              </a:rPr>
              <a:t>)</a:t>
            </a:r>
            <a:r>
              <a:rPr>
                <a:sym typeface="+mn-ea"/>
              </a:rPr>
              <a:t>. </a:t>
            </a:r>
            <a:endParaRPr>
              <a:sym typeface="+mn-ea"/>
            </a:endParaRPr>
          </a:p>
          <a:p>
            <a:pPr lvl="0" indent="-457200" algn="l" rtl="0">
              <a:spcBef>
                <a:spcPts val="640"/>
              </a:spcBef>
              <a:spcAft>
                <a:spcPts val="0"/>
              </a:spcAft>
              <a:buClr>
                <a:schemeClr val="dk1"/>
              </a:buClr>
              <a:buSzPts val="3200"/>
            </a:pPr>
            <a:r>
              <a:rPr>
                <a:sym typeface="+mn-ea"/>
              </a:rPr>
              <a:t>Therefore, we focused on improving the model and visualizing the results </a:t>
            </a:r>
            <a:r>
              <a:rPr lang="en-US">
                <a:sym typeface="+mn-ea"/>
              </a:rPr>
              <a:t>using ansemble, and also we consulted Jeff about the number of ensembles, </a:t>
            </a:r>
            <a:endParaRPr lang="en-US">
              <a:sym typeface="+mn-ea"/>
            </a:endParaRPr>
          </a:p>
          <a:p>
            <a:pPr lvl="0" indent="-457200" algn="l" rtl="0">
              <a:spcBef>
                <a:spcPts val="640"/>
              </a:spcBef>
              <a:spcAft>
                <a:spcPts val="0"/>
              </a:spcAft>
              <a:buClr>
                <a:schemeClr val="dk1"/>
              </a:buClr>
              <a:buSzPts val="3200"/>
            </a:pPr>
            <a:r>
              <a:rPr lang="en-US">
                <a:sym typeface="+mn-ea"/>
              </a:rPr>
              <a:t>and he suggested starting with 10, but due to the OOM issue, we had to limit it to 3 for now. </a:t>
            </a:r>
            <a:endParaRPr lang="en-US">
              <a:sym typeface="+mn-ea"/>
            </a:endParaRPr>
          </a:p>
          <a:p>
            <a:pPr lvl="0" indent="-457200" algn="l" rtl="0">
              <a:spcBef>
                <a:spcPts val="640"/>
              </a:spcBef>
              <a:spcAft>
                <a:spcPts val="0"/>
              </a:spcAft>
              <a:buClr>
                <a:schemeClr val="dk1"/>
              </a:buClr>
              <a:buSzPts val="3200"/>
            </a:pPr>
            <a:r>
              <a:rPr lang="en-US">
                <a:sym typeface="+mn-ea"/>
              </a:rPr>
              <a:t>(</a:t>
            </a:r>
            <a:r>
              <a:rPr lang="ko-KR" altLang="en-US">
                <a:sym typeface="+mn-ea"/>
              </a:rPr>
              <a:t>클릭</a:t>
            </a:r>
            <a:r>
              <a:rPr lang="en-US" altLang="ko-KR">
                <a:sym typeface="+mn-ea"/>
              </a:rPr>
              <a:t>)</a:t>
            </a:r>
            <a:endParaRPr lang="en-US">
              <a:sym typeface="+mn-ea"/>
            </a:endParaRPr>
          </a:p>
          <a:p>
            <a:pPr lvl="0" indent="-457200" algn="l" rtl="0">
              <a:spcBef>
                <a:spcPts val="640"/>
              </a:spcBef>
              <a:spcAft>
                <a:spcPts val="0"/>
              </a:spcAft>
              <a:buClr>
                <a:schemeClr val="dk1"/>
              </a:buClr>
              <a:buSzPts val="3200"/>
            </a:pPr>
            <a:r>
              <a:rPr lang="en-US">
                <a:sym typeface="+mn-ea"/>
              </a:rPr>
              <a:t>We have generated results and visualizations using these 3 ensembles, </a:t>
            </a:r>
            <a:r>
              <a:rPr>
                <a:sym typeface="+mn-ea"/>
              </a:rPr>
              <a:t>which led to </a:t>
            </a:r>
            <a:r>
              <a:rPr lang="en-US">
                <a:sym typeface="+mn-ea"/>
              </a:rPr>
              <a:t>positive </a:t>
            </a:r>
            <a:r>
              <a:rPr>
                <a:sym typeface="+mn-ea"/>
              </a:rPr>
              <a:t>outcomes.</a:t>
            </a:r>
            <a:endParaRPr lang="ko-KR" altLang="en-US"/>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Now I’ll introduce problems related to the topic of creating visualizations and UIs for forecasting. At first, we thought about / how it would affect people / based on the predicted path of the typhoon. </a:t>
            </a:r>
            <a:endParaRPr lang="en-US" altLang="ko-KR" dirty="0"/>
          </a:p>
          <a:p>
            <a:pPr marL="0" lvl="0" indent="0" algn="l" rtl="0">
              <a:spcBef>
                <a:spcPts val="0"/>
              </a:spcBef>
              <a:spcAft>
                <a:spcPts val="0"/>
              </a:spcAft>
              <a:buNone/>
            </a:pPr>
            <a:r>
              <a:rPr lang="en-US" altLang="ko-KR" dirty="0">
                <a:sym typeface="+mn-ea"/>
              </a:rPr>
              <a:t>To do so, accurate data on the radius of influence was crucial</a:t>
            </a:r>
            <a:r>
              <a:rPr lang="ko-KR" altLang="en-US" dirty="0">
                <a:sym typeface="+mn-ea"/>
              </a:rPr>
              <a:t>크류셜</a:t>
            </a:r>
            <a:r>
              <a:rPr lang="en-US" altLang="ko-KR" dirty="0">
                <a:sym typeface="+mn-ea"/>
              </a:rPr>
              <a:t>. We selected the radius based on the / Typhoon white book.</a:t>
            </a:r>
            <a:endParaRPr lang="en-US" altLang="ko-KR" dirty="0"/>
          </a:p>
          <a:p>
            <a:pPr marL="0" lvl="0" indent="0" algn="l" rtl="0">
              <a:spcBef>
                <a:spcPts val="0"/>
              </a:spcBef>
              <a:spcAft>
                <a:spcPts val="0"/>
              </a:spcAft>
              <a:buNone/>
            </a:pPr>
            <a:r>
              <a:rPr lang="en-US" altLang="ko-KR" dirty="0">
                <a:sym typeface="+mn-ea"/>
              </a:rPr>
              <a:t>The figure on the right is the result we made from ERA5 dataset. </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second problem is processing multiple typhoons.</a:t>
            </a:r>
            <a:endParaRPr lang="en-US" altLang="ko-KR" dirty="0"/>
          </a:p>
          <a:p>
            <a:pPr marL="0" lvl="0" indent="0" algn="l" rtl="0">
              <a:spcBef>
                <a:spcPts val="0"/>
              </a:spcBef>
              <a:spcAft>
                <a:spcPts val="0"/>
              </a:spcAft>
              <a:buNone/>
            </a:pPr>
            <a:r>
              <a:rPr lang="en-US" altLang="ko-KR" dirty="0">
                <a:sym typeface="+mn-ea"/>
              </a:rPr>
              <a:t>As one can see on the left, when the eye of a typhoon is detected, a typhoon appears on the right side, tracks the eye, and detects another typhoon, leaving the predicted path. So, we specified and classified the location value of the typhoon, and obtained the result shown on the right.</a:t>
            </a:r>
            <a:endParaRPr lang="ko-KR" altLang="en-US"/>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Thirdly, we thought about how to make people use this forecast on typhoons. </a:t>
            </a:r>
            <a:endParaRPr lang="en-US" altLang="ko-KR" dirty="0">
              <a:sym typeface="+mn-ea"/>
            </a:endParaRPr>
          </a:p>
          <a:p>
            <a:pPr marL="0" lvl="0" indent="0" algn="l" rtl="0">
              <a:spcBef>
                <a:spcPts val="0"/>
              </a:spcBef>
              <a:spcAft>
                <a:spcPts val="0"/>
              </a:spcAft>
              <a:buNone/>
            </a:pPr>
            <a:r>
              <a:rPr lang="en-US" altLang="ko-KR" dirty="0">
                <a:sym typeface="+mn-ea"/>
              </a:rPr>
              <a:t>(</a:t>
            </a:r>
            <a:r>
              <a:rPr lang="ko-KR" altLang="en-US" dirty="0">
                <a:sym typeface="+mn-ea"/>
              </a:rPr>
              <a:t>클릭</a:t>
            </a:r>
            <a:r>
              <a:rPr lang="en-US" altLang="ko-KR" dirty="0">
                <a:sym typeface="+mn-ea"/>
              </a:rPr>
              <a:t>)</a:t>
            </a:r>
            <a:endParaRPr lang="en-US" altLang="ko-KR" dirty="0">
              <a:sym typeface="+mn-ea"/>
            </a:endParaRPr>
          </a:p>
          <a:p>
            <a:pPr marL="0" lvl="0" indent="0" algn="l" rtl="0">
              <a:spcBef>
                <a:spcPts val="0"/>
              </a:spcBef>
              <a:spcAft>
                <a:spcPts val="0"/>
              </a:spcAft>
              <a:buNone/>
            </a:pPr>
            <a:r>
              <a:rPr lang="en-US" altLang="ko-KR" dirty="0">
                <a:sym typeface="+mn-ea"/>
              </a:rPr>
              <a:t>First, we let the users select the typhoon, date, location, and time. As output values,  we gave a warning message on the top to inform people of the size and strength of the incoming typhoon, and what kind of precautions should be taken based on the predicted results.</a:t>
            </a:r>
            <a:r>
              <a:rPr lang="en-US" altLang="ko-KR" dirty="0">
                <a:sym typeface="+mn-ea"/>
              </a:rPr>
              <a:t> </a:t>
            </a:r>
            <a:r>
              <a:rPr lang="en-US" altLang="ko-KR" dirty="0">
                <a:sym typeface="+mn-ea"/>
              </a:rPr>
              <a:t>We also added the location of the typhoon in the corresponding time zone and the expected path predicted by the FCN model.</a:t>
            </a:r>
            <a:endParaRPr lang="en-US" altLang="ko-KR" dirty="0">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Now we’ll be discussing insights we gained from the Hackathon.</a:t>
            </a:r>
            <a:endParaRPr lang="en-US" altLang="ko-KR" dirty="0"/>
          </a:p>
          <a:p>
            <a:pPr marL="0" lvl="0" indent="0" algn="l" rtl="0">
              <a:spcBef>
                <a:spcPts val="0"/>
              </a:spcBef>
              <a:spcAft>
                <a:spcPts val="0"/>
              </a:spcAft>
              <a:buNone/>
            </a:pPr>
            <a:r>
              <a:rPr lang="en-US" altLang="ko-KR" dirty="0">
                <a:sym typeface="+mn-ea"/>
              </a:rPr>
              <a:t>We gained ideas for / potential research topics / that we may embark on/  in the future.</a:t>
            </a:r>
            <a:endParaRPr lang="en-US" altLang="ko-KR" dirty="0">
              <a:sym typeface="+mn-ea"/>
            </a:endParaRPr>
          </a:p>
          <a:p>
            <a:pPr marL="0" lvl="0" indent="0" algn="l" rtl="0">
              <a:spcBef>
                <a:spcPts val="0"/>
              </a:spcBef>
              <a:spcAft>
                <a:spcPts val="0"/>
              </a:spcAft>
              <a:buNone/>
            </a:pPr>
            <a:r>
              <a:rPr lang="en-US" altLang="ko-KR" dirty="0">
                <a:sym typeface="+mn-ea"/>
              </a:rPr>
              <a:t>(</a:t>
            </a:r>
            <a:r>
              <a:rPr lang="ko-KR" altLang="en-US" dirty="0">
                <a:sym typeface="+mn-ea"/>
              </a:rPr>
              <a:t>클릭</a:t>
            </a:r>
            <a:r>
              <a:rPr lang="en-US" altLang="ko-KR" dirty="0">
                <a:sym typeface="+mn-ea"/>
              </a:rPr>
              <a:t>)</a:t>
            </a:r>
            <a:endParaRPr lang="en-US" altLang="ko-KR" dirty="0"/>
          </a:p>
          <a:p>
            <a:pPr marL="0" lvl="0" indent="0" algn="l" rtl="0">
              <a:spcBef>
                <a:spcPts val="0"/>
              </a:spcBef>
              <a:spcAft>
                <a:spcPts val="0"/>
              </a:spcAft>
              <a:buNone/>
            </a:pPr>
            <a:r>
              <a:rPr lang="en-US" altLang="ko-KR" dirty="0">
                <a:sym typeface="+mn-ea"/>
              </a:rPr>
              <a:t>First, The model we currently utilize is based on the FCN model published in 2022, using AFNO architecture. However, in a research paper published in 2023, SFNO-based FCN was used.</a:t>
            </a:r>
            <a:endParaRPr lang="en-US" altLang="ko-KR" dirty="0"/>
          </a:p>
          <a:p>
            <a:pPr marL="0" lvl="0" indent="0" algn="l" rtl="0">
              <a:spcBef>
                <a:spcPts val="0"/>
              </a:spcBef>
              <a:spcAft>
                <a:spcPts val="0"/>
              </a:spcAft>
              <a:buNone/>
            </a:pPr>
            <a:r>
              <a:rPr lang="en-US" altLang="ko-KR" dirty="0">
                <a:sym typeface="+mn-ea"/>
              </a:rPr>
              <a:t>We can't use this code because it hasn't been opened to the public yet, but once it’s released, we’ll be able to get better results using it.</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next subject is the problem on variables which we mentioned earlier. If we can improve this area and train the model, </a:t>
            </a:r>
            <a:endParaRPr lang="en-US" altLang="ko-KR" dirty="0"/>
          </a:p>
          <a:p>
            <a:pPr marL="0" lvl="0" indent="0" algn="l" rtl="0">
              <a:spcBef>
                <a:spcPts val="0"/>
              </a:spcBef>
              <a:spcAft>
                <a:spcPts val="0"/>
              </a:spcAft>
              <a:buNone/>
            </a:pPr>
            <a:r>
              <a:rPr lang="en-US" altLang="ko-KR" dirty="0">
                <a:sym typeface="+mn-ea"/>
              </a:rPr>
              <a:t>we will be able to get better results for typhoon prediction. </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Before we begin, we would like to introduce our team members</a:t>
            </a:r>
            <a:r>
              <a:rPr lang="en-US">
                <a:sym typeface="+mn-ea"/>
              </a:rPr>
              <a:t> /</a:t>
            </a:r>
            <a:r>
              <a:rPr>
                <a:sym typeface="+mn-ea"/>
              </a:rPr>
              <a:t> who </a:t>
            </a:r>
            <a:r>
              <a:rPr lang="en-US">
                <a:sym typeface="+mn-ea"/>
              </a:rPr>
              <a:t>worked</a:t>
            </a:r>
            <a:r>
              <a:rPr>
                <a:sym typeface="+mn-ea"/>
              </a:rPr>
              <a:t> together on this project.</a:t>
            </a:r>
            <a:endParaRPr>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following are possible improvements that can be made to the UI.</a:t>
            </a:r>
            <a:endParaRPr lang="en-US" altLang="ko-KR" dirty="0"/>
          </a:p>
          <a:p>
            <a:pPr marL="0" lvl="0" indent="0" algn="l" rtl="0">
              <a:spcBef>
                <a:spcPts val="0"/>
              </a:spcBef>
              <a:spcAft>
                <a:spcPts val="0"/>
              </a:spcAft>
              <a:buNone/>
            </a:pPr>
            <a:r>
              <a:rPr lang="en-US" altLang="ko-KR" dirty="0">
                <a:sym typeface="+mn-ea"/>
              </a:rPr>
              <a:t>Currently, the UI is provided only for Typhoon Kong-Rei, but if you want to receive real-time data, you can create a script using ChatGPT by loading(</a:t>
            </a:r>
            <a:r>
              <a:rPr lang="ko-KR" altLang="en-US" dirty="0">
                <a:sym typeface="+mn-ea"/>
              </a:rPr>
              <a:t>로우딩</a:t>
            </a:r>
            <a:r>
              <a:rPr lang="en-US" altLang="ko-KR" dirty="0">
                <a:sym typeface="+mn-ea"/>
              </a:rPr>
              <a:t>) the ERA5 dataset and checking U, V component wind and preciptation.</a:t>
            </a:r>
            <a:endParaRPr lang="en-US" altLang="ko-KR" dirty="0"/>
          </a:p>
          <a:p>
            <a:pPr marL="0" lvl="0" indent="0" algn="l" rtl="0">
              <a:spcBef>
                <a:spcPts val="0"/>
              </a:spcBef>
              <a:spcAft>
                <a:spcPts val="0"/>
              </a:spcAft>
              <a:buNone/>
            </a:pPr>
            <a:r>
              <a:rPr lang="en-US" altLang="ko-KR" dirty="0">
                <a:sym typeface="+mn-ea"/>
              </a:rPr>
              <a:t>Following this process, one can receive results for cases using real-time datasets.</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Each team member wrote what kind of research they could do by grafting it to FCN in their own laboratory</a:t>
            </a:r>
            <a:r>
              <a:rPr lang="ko-KR" altLang="en-US" dirty="0">
                <a:sym typeface="+mn-ea"/>
              </a:rPr>
              <a:t>레보로토리</a:t>
            </a:r>
            <a:r>
              <a:rPr lang="en-US" altLang="ko-KR" dirty="0">
                <a:sym typeface="+mn-ea"/>
              </a:rPr>
              <a:t>.</a:t>
            </a:r>
            <a:endParaRPr lang="en-US" altLang="ko-KR" dirty="0"/>
          </a:p>
          <a:p>
            <a:pPr marL="0" lvl="0" indent="0" algn="l" rtl="0">
              <a:spcBef>
                <a:spcPts val="0"/>
              </a:spcBef>
              <a:spcAft>
                <a:spcPts val="0"/>
              </a:spcAft>
              <a:buNone/>
            </a:pPr>
            <a:r>
              <a:t>I have</a:t>
            </a:r>
            <a:r>
              <a:rPr lang="en-US"/>
              <a:t>n’t</a:t>
            </a:r>
            <a:r>
              <a:t> conducted formal research yet, so I </a:t>
            </a:r>
            <a:r>
              <a:rPr lang="en-US"/>
              <a:t>didnt write</a:t>
            </a:r>
            <a:r>
              <a:t> about the details of the typhoon. However, other </a:t>
            </a:r>
            <a:r>
              <a:rPr lang="en-US"/>
              <a:t>students </a:t>
            </a:r>
            <a:r>
              <a:t>have mentioned </a:t>
            </a:r>
            <a:r>
              <a:rPr lang="en-US"/>
              <a:t>their topic</a:t>
            </a:r>
            <a:r>
              <a:t> in their studies.</a:t>
            </a: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Lastly, for fun, we included “one sentence” from each of our members.</a:t>
            </a:r>
            <a:endParaRPr lang="en-US" altLang="ko-KR" dirty="0">
              <a:sym typeface="+mn-ea"/>
            </a:endParaRPr>
          </a:p>
          <a:p>
            <a:pPr marL="0" lvl="0" indent="0" algn="l" rtl="0">
              <a:spcBef>
                <a:spcPts val="0"/>
              </a:spcBef>
              <a:spcAft>
                <a:spcPts val="0"/>
              </a:spcAft>
              <a:buNone/>
            </a:pPr>
            <a:r>
              <a:rPr lang="en-US" altLang="ko-KR" dirty="0"/>
              <a:t>I wrote, "I didnt want to know about 'code for research papers,' but I ended up discovering it."</a:t>
            </a:r>
            <a:endParaRPr lang="en-US" altLang="ko-KR" dirty="0"/>
          </a:p>
          <a:p>
            <a:pPr marL="0" lvl="0" indent="0" algn="l" rtl="0">
              <a:spcBef>
                <a:spcPts val="0"/>
              </a:spcBef>
              <a:spcAft>
                <a:spcPts val="0"/>
              </a:spcAft>
              <a:buNone/>
            </a:pPr>
            <a:r>
              <a:t>I am grateful to the NVIDIA team for providing a comfortable environment to use the FCN model on </a:t>
            </a:r>
            <a:r>
              <a:rPr lang="en-US"/>
              <a:t>your </a:t>
            </a:r>
            <a:r>
              <a:t>servers. I also want to express my gratitude to Ablearn for organizing this hackathon and to our mentors who supported us both offline and online.</a:t>
            </a:r>
          </a:p>
          <a:p>
            <a:pPr marL="0" lvl="0" indent="0" algn="l" rtl="0">
              <a:spcBef>
                <a:spcPts val="0"/>
              </a:spcBef>
              <a:spcAft>
                <a:spcPts val="0"/>
              </a:spcAft>
              <a:buNone/>
            </a:pPr>
          </a:p>
          <a:p>
            <a:pPr marL="0" lvl="0" indent="0" algn="l" rtl="0">
              <a:spcBef>
                <a:spcPts val="0"/>
              </a:spcBef>
              <a:spcAft>
                <a:spcPts val="0"/>
              </a:spcAft>
              <a:buNone/>
            </a:pPr>
            <a:r>
              <a:t>Moreover, personally, this has been an incredible opportunity to meet such amazing team members. Additionally, I am truly thankful for all the knowledge shared with me, as I had limited expertise in the </a:t>
            </a:r>
            <a:r>
              <a:rPr lang="ko-KR"/>
              <a:t>미디올로지컬</a:t>
            </a:r>
            <a:r>
              <a:t> field.</a:t>
            </a:r>
          </a:p>
          <a:p>
            <a:pPr marL="0" lvl="0" indent="0" algn="l" rtl="0">
              <a:spcBef>
                <a:spcPts val="0"/>
              </a:spcBef>
              <a:spcAft>
                <a:spcPts val="0"/>
              </a:spcAft>
              <a:buNone/>
            </a:pPr>
          </a:p>
          <a:p>
            <a:pPr marL="0" lvl="0" indent="0" algn="l" rtl="0">
              <a:spcBef>
                <a:spcPts val="0"/>
              </a:spcBef>
              <a:spcAft>
                <a:spcPts val="0"/>
              </a:spcAft>
              <a:buNone/>
            </a:pPr>
            <a:r>
              <a:t>I look forward to meeting all of you again in the future, hoping w</a:t>
            </a:r>
            <a:r>
              <a:rPr lang="en-US"/>
              <a:t>e will</a:t>
            </a:r>
            <a:r>
              <a:t> be better versions of ourselves.</a:t>
            </a: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g7d4a0609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 you for listening</a:t>
            </a:r>
            <a:endParaRPr lang="en-US"/>
          </a:p>
          <a:p>
            <a:pPr marL="0" lvl="0" indent="0" algn="l" rtl="0">
              <a:spcBef>
                <a:spcPts val="0"/>
              </a:spcBef>
              <a:spcAft>
                <a:spcPts val="0"/>
              </a:spcAft>
              <a:buNone/>
            </a:pPr>
            <a:r>
              <a:rPr lang="en-US" altLang="ko-KR"/>
              <a:t>And finally, let me introduce the website our team has created. You can visit the website as well, i left the url adress in Slack.</a:t>
            </a:r>
            <a:endParaRPr lang="en-US" altLang="ko-KR"/>
          </a:p>
        </p:txBody>
      </p:sp>
      <p:sp>
        <p:nvSpPr>
          <p:cNvPr id="101" name="Google Shape;101;g7d4a0609a6_0_81:notes"/>
          <p:cNvSpPr>
            <a:spLocks noGrp="1" noRot="1" noChangeAspect="1"/>
          </p:cNvSpPr>
          <p:nvPr>
            <p:ph type="sldImg" idx="2"/>
          </p:nvPr>
        </p:nvSpPr>
        <p:spPr>
          <a:xfrm>
            <a:off x="381375"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And also our mentors</a:t>
            </a:r>
            <a:r>
              <a:rPr lang="en-US">
                <a:sym typeface="+mn-ea"/>
              </a:rPr>
              <a:t> /</a:t>
            </a:r>
            <a:r>
              <a:rPr>
                <a:sym typeface="+mn-ea"/>
              </a:rPr>
              <a:t> who</a:t>
            </a:r>
            <a:r>
              <a:rPr lang="en-US">
                <a:sym typeface="+mn-ea"/>
              </a:rPr>
              <a:t> </a:t>
            </a:r>
            <a:r>
              <a:rPr>
                <a:sym typeface="+mn-ea"/>
              </a:rPr>
              <a:t>suppor</a:t>
            </a:r>
            <a:r>
              <a:rPr lang="en-US">
                <a:sym typeface="+mn-ea"/>
              </a:rPr>
              <a:t>ted</a:t>
            </a:r>
            <a:r>
              <a:rPr>
                <a:sym typeface="+mn-ea"/>
              </a:rPr>
              <a:t> us throughout this project.</a:t>
            </a:r>
            <a:endParaRPr>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expected path of typhoon '</a:t>
            </a:r>
            <a:r>
              <a:rPr lang="en-US" altLang="ko-KR" dirty="0" err="1">
                <a:sym typeface="+mn-ea"/>
              </a:rPr>
              <a:t>Kongrei</a:t>
            </a:r>
            <a:r>
              <a:rPr lang="en-US" altLang="ko-KR" dirty="0">
                <a:sym typeface="+mn-ea"/>
              </a:rPr>
              <a:t>' was a major (</a:t>
            </a:r>
            <a:r>
              <a:rPr lang="ko-KR" altLang="en-US" dirty="0">
                <a:sym typeface="+mn-ea"/>
              </a:rPr>
              <a:t>소사이어털</a:t>
            </a:r>
            <a:r>
              <a:rPr lang="en-US" altLang="ko-KR" dirty="0">
                <a:sym typeface="+mn-ea"/>
              </a:rPr>
              <a:t>) issue indeed. </a:t>
            </a:r>
            <a:endParaRPr lang="en-US" altLang="ko-KR" dirty="0">
              <a:sym typeface="+mn-ea"/>
            </a:endParaRPr>
          </a:p>
          <a:p>
            <a:pPr marL="0" lvl="0" indent="0" algn="l" rtl="0">
              <a:spcBef>
                <a:spcPts val="0"/>
              </a:spcBef>
              <a:spcAft>
                <a:spcPts val="0"/>
              </a:spcAft>
              <a:buNone/>
            </a:pPr>
            <a:r>
              <a:rPr lang="en-US" altLang="ko-KR" dirty="0">
                <a:sym typeface="+mn-ea"/>
              </a:rPr>
              <a:t>This was due to the fact that the ECMWF, which was considered / the best-performing model in the field, had produced / inaccurate results for the prediction of </a:t>
            </a:r>
            <a:r>
              <a:rPr lang="en-US" altLang="ko-KR" dirty="0" err="1">
                <a:sym typeface="+mn-ea"/>
              </a:rPr>
              <a:t>Kongrei’s</a:t>
            </a:r>
            <a:r>
              <a:rPr lang="en-US" altLang="ko-KR" dirty="0">
                <a:sym typeface="+mn-ea"/>
              </a:rPr>
              <a:t> path.</a:t>
            </a:r>
            <a:endParaRPr lang="en-US" altLang="ko-KR" dirty="0">
              <a:sym typeface="+mn-ea"/>
            </a:endParaRPr>
          </a:p>
          <a:p>
            <a:pPr marL="0" lvl="0" indent="0" algn="l" rtl="0">
              <a:spcBef>
                <a:spcPts val="0"/>
              </a:spcBef>
              <a:spcAft>
                <a:spcPts val="0"/>
              </a:spcAft>
              <a:buNone/>
            </a:pPr>
            <a:r>
              <a:rPr lang="en-US" altLang="ko-KR" dirty="0">
                <a:sym typeface="+mn-ea"/>
              </a:rPr>
              <a:t>Our team was eager to solve this problem.</a:t>
            </a:r>
            <a:endParaRPr lang="en-US" altLang="ko-KR">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blue points on the figure represent / the expected path produced by the ECMWF model, while the black points indicate the actual path taken by the kongrey. As one can notice, significant </a:t>
            </a:r>
            <a:r>
              <a:rPr lang="ko-KR" altLang="en-US" dirty="0">
                <a:sym typeface="+mn-ea"/>
              </a:rPr>
              <a:t>디스크레판시스</a:t>
            </a:r>
            <a:r>
              <a:rPr lang="en-US" altLang="ko-KR" dirty="0">
                <a:sym typeface="+mn-ea"/>
              </a:rPr>
              <a:t> existed between the results, and this caused </a:t>
            </a:r>
            <a:r>
              <a:rPr lang="ko-KR" altLang="en-US" dirty="0">
                <a:sym typeface="+mn-ea"/>
              </a:rPr>
              <a:t>언프레세덴티드</a:t>
            </a:r>
            <a:r>
              <a:rPr lang="en-US" altLang="ko-KR" dirty="0">
                <a:sym typeface="+mn-ea"/>
              </a:rPr>
              <a:t> damages taken by both Korea and Japan.</a:t>
            </a:r>
            <a:endParaRPr lang="en-US" altLang="ko-KR" dirty="0">
              <a:sym typeface="+mn-ea"/>
            </a:endParaRPr>
          </a:p>
          <a:p>
            <a:pPr marL="0" lvl="0" indent="0" algn="l" rtl="0">
              <a:spcBef>
                <a:spcPts val="0"/>
              </a:spcBef>
              <a:spcAft>
                <a:spcPts val="0"/>
              </a:spcAft>
              <a:buNone/>
            </a:pPr>
            <a:r>
              <a:rPr lang="en-US" altLang="ko-KR" dirty="0">
                <a:sym typeface="+mn-ea"/>
              </a:rPr>
              <a:t>/ This caught our attention and/  led us to choose our subject for the hackathon / to be</a:t>
            </a:r>
            <a:endParaRPr lang="en-US" altLang="ko-KR" dirty="0">
              <a:sym typeface="+mn-ea"/>
            </a:endParaRPr>
          </a:p>
          <a:p>
            <a:pPr marL="0" lvl="0" indent="0" algn="l" rtl="0">
              <a:spcBef>
                <a:spcPts val="0"/>
              </a:spcBef>
              <a:spcAft>
                <a:spcPts val="0"/>
              </a:spcAft>
              <a:buNone/>
            </a:pPr>
            <a:r>
              <a:rPr lang="en-US" altLang="ko-KR" dirty="0">
                <a:sym typeface="+mn-ea"/>
              </a:rPr>
              <a:t> </a:t>
            </a:r>
            <a:r>
              <a:rPr lang="en-US" altLang="ko-KR" dirty="0">
                <a:sym typeface="+mn-ea"/>
              </a:rPr>
              <a:t>(</a:t>
            </a:r>
            <a:r>
              <a:rPr lang="ko-KR" altLang="en-US" dirty="0">
                <a:sym typeface="+mn-ea"/>
              </a:rPr>
              <a:t>클릭</a:t>
            </a:r>
            <a:r>
              <a:rPr lang="en-US" altLang="ko-KR" dirty="0">
                <a:sym typeface="+mn-ea"/>
              </a:rPr>
              <a:t>)</a:t>
            </a:r>
            <a:r>
              <a:rPr lang="en-US" altLang="ko-KR" dirty="0">
                <a:sym typeface="+mn-ea"/>
              </a:rPr>
              <a:t>‘the prediction of the path of typhoon </a:t>
            </a:r>
            <a:r>
              <a:rPr lang="en-US" altLang="ko-KR" dirty="0" err="1">
                <a:sym typeface="+mn-ea"/>
              </a:rPr>
              <a:t>Kongrei</a:t>
            </a:r>
            <a:r>
              <a:rPr lang="en-US" altLang="ko-KR" dirty="0">
                <a:sym typeface="+mn-ea"/>
              </a:rPr>
              <a:t> using FCN model.</a:t>
            </a:r>
            <a:endParaRPr lang="en-US" altLang="ko-KR">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To start with, we'd like to briefly</a:t>
            </a:r>
            <a:r>
              <a:rPr lang="ko-KR" altLang="en-US" dirty="0">
                <a:sym typeface="+mn-ea"/>
              </a:rPr>
              <a:t>브리플리</a:t>
            </a:r>
            <a:r>
              <a:rPr lang="en-US" altLang="ko-KR" dirty="0">
                <a:sym typeface="+mn-ea"/>
              </a:rPr>
              <a:t> introduce the FCN model. This model uses AFNO for predictions, and this type of architecture is an / enhanced version of the </a:t>
            </a:r>
            <a:r>
              <a:rPr lang="ko-KR" altLang="en-US" dirty="0">
                <a:sym typeface="+mn-ea"/>
              </a:rPr>
              <a:t>비전</a:t>
            </a:r>
            <a:r>
              <a:rPr lang="en-US" altLang="ko-KR" dirty="0">
                <a:sym typeface="+mn-ea"/>
              </a:rPr>
              <a:t> Transformer model. The mixed operations are composed of / global convolutions and are / </a:t>
            </a:r>
            <a:r>
              <a:rPr lang="ko-KR" altLang="en-US" dirty="0">
                <a:sym typeface="+mn-ea"/>
              </a:rPr>
              <a:t>이팩티블리</a:t>
            </a:r>
            <a:r>
              <a:rPr lang="en-US" altLang="ko-KR" dirty="0">
                <a:sym typeface="+mn-ea"/>
              </a:rPr>
              <a:t> implemented through the </a:t>
            </a:r>
            <a:r>
              <a:rPr lang="ko-KR" altLang="en-US" dirty="0">
                <a:sym typeface="+mn-ea"/>
              </a:rPr>
              <a:t>퓨리에</a:t>
            </a:r>
            <a:r>
              <a:rPr lang="en-US" altLang="ko-KR" dirty="0">
                <a:sym typeface="+mn-ea"/>
              </a:rPr>
              <a:t> transform.</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FCN model begins with projecting the input variables from ERA5 dataset on a 720*1440 latitude </a:t>
            </a:r>
            <a:r>
              <a:rPr lang="ko-KR" altLang="en-US" dirty="0">
                <a:sym typeface="+mn-ea"/>
              </a:rPr>
              <a:t>롱지튜드</a:t>
            </a:r>
            <a:r>
              <a:rPr lang="en-US" altLang="ko-KR" dirty="0">
                <a:sym typeface="+mn-ea"/>
              </a:rPr>
              <a:t> grid onto a 2D patch grid. Each patch is represented by a d-dimensional token, and the patch sequence and location encoding are passed together onto the AFNO layer. The training process of FCN is carried out gradually, and the configuration of the FCN model we received will be explained in detail in a future slide.</a:t>
            </a: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chemeClr val="tx1"/>
                </a:solidFill>
                <a:sym typeface="+mn-ea"/>
              </a:rPr>
              <a:t>Our goal for the project was to make the most / out of our knowledge. Many students in our group had conducted meteorological</a:t>
            </a:r>
            <a:r>
              <a:rPr lang="ko-KR" altLang="en-US" dirty="0">
                <a:solidFill>
                  <a:schemeClr val="tx1"/>
                </a:solidFill>
                <a:sym typeface="+mn-ea"/>
              </a:rPr>
              <a:t>미디올로이컬</a:t>
            </a:r>
            <a:r>
              <a:rPr lang="en-US" altLang="zh-CN" dirty="0">
                <a:solidFill>
                  <a:schemeClr val="tx1"/>
                </a:solidFill>
                <a:sym typeface="+mn-ea"/>
              </a:rPr>
              <a:t> research and had background knowledge of front-end programming as well. Most importantly, we all wanted to improve the model through the two weeks of training. Therefore, we tried to materialize</a:t>
            </a:r>
            <a:r>
              <a:rPr lang="ko-KR" altLang="en-US" dirty="0">
                <a:solidFill>
                  <a:schemeClr val="tx1"/>
                </a:solidFill>
                <a:sym typeface="+mn-ea"/>
              </a:rPr>
              <a:t>메테이얼라이즈</a:t>
            </a:r>
            <a:r>
              <a:rPr lang="en-US" altLang="zh-CN" dirty="0">
                <a:solidFill>
                  <a:schemeClr val="tx1"/>
                </a:solidFill>
                <a:sym typeface="+mn-ea"/>
              </a:rPr>
              <a:t> it through two key ideas. They were,</a:t>
            </a:r>
            <a:endParaRPr lang="en-US" altLang="zh-CN" dirty="0">
              <a:solidFill>
                <a:schemeClr val="tx1"/>
              </a:solidFill>
              <a:sym typeface="+mn-ea"/>
            </a:endParaRPr>
          </a:p>
          <a:p>
            <a:pPr marL="0" lvl="0" indent="0" algn="l" rtl="0">
              <a:spcBef>
                <a:spcPts val="0"/>
              </a:spcBef>
              <a:spcAft>
                <a:spcPts val="0"/>
              </a:spcAft>
              <a:buNone/>
            </a:pPr>
            <a:r>
              <a:rPr lang="en-US" altLang="zh-CN" dirty="0">
                <a:solidFill>
                  <a:schemeClr val="tx1"/>
                </a:solidFill>
                <a:sym typeface="+mn-ea"/>
              </a:rPr>
              <a:t>(</a:t>
            </a:r>
            <a:r>
              <a:rPr lang="ko-KR" altLang="en-US" dirty="0">
                <a:solidFill>
                  <a:schemeClr val="tx1"/>
                </a:solidFill>
                <a:sym typeface="+mn-ea"/>
              </a:rPr>
              <a:t>클릭</a:t>
            </a:r>
            <a:r>
              <a:rPr lang="en-US" altLang="ko-KR" dirty="0">
                <a:solidFill>
                  <a:schemeClr val="tx1"/>
                </a:solidFill>
                <a:sym typeface="+mn-ea"/>
              </a:rPr>
              <a:t>)</a:t>
            </a:r>
            <a:endParaRPr lang="en-US" altLang="zh-CN" dirty="0">
              <a:solidFill>
                <a:schemeClr val="tx1"/>
              </a:solidFill>
              <a:sym typeface="+mn-ea"/>
            </a:endParaRPr>
          </a:p>
          <a:p>
            <a:pPr marL="0" lvl="0" indent="0" algn="l" rtl="0">
              <a:spcBef>
                <a:spcPts val="640"/>
              </a:spcBef>
              <a:spcAft>
                <a:spcPts val="0"/>
              </a:spcAft>
              <a:buClr>
                <a:schemeClr val="dk1"/>
              </a:buClr>
              <a:buSzPts val="3200"/>
              <a:buNone/>
            </a:pPr>
            <a:r>
              <a:rPr lang="en-US" altLang="ko-KR" dirty="0">
                <a:sym typeface="+mn-ea"/>
              </a:rPr>
              <a:t>1. </a:t>
            </a:r>
            <a:r>
              <a:rPr lang="en-US" altLang="ko-KR" dirty="0">
                <a:solidFill>
                  <a:schemeClr val="tx1"/>
                </a:solidFill>
                <a:sym typeface="+mn-ea"/>
              </a:rPr>
              <a:t>The model is already developed but training it within the limited time is unfeasible. How can we improve this situation?</a:t>
            </a:r>
            <a:endParaRPr lang="en-US" altLang="ko-KR" dirty="0">
              <a:solidFill>
                <a:schemeClr val="tx1"/>
              </a:solidFill>
              <a:sym typeface="+mn-ea"/>
            </a:endParaRPr>
          </a:p>
          <a:p>
            <a:pPr marL="0" lvl="0" indent="0" algn="l" rtl="0">
              <a:spcBef>
                <a:spcPts val="640"/>
              </a:spcBef>
              <a:spcAft>
                <a:spcPts val="0"/>
              </a:spcAft>
              <a:buClr>
                <a:schemeClr val="dk1"/>
              </a:buClr>
              <a:buSzPts val="3200"/>
              <a:buNone/>
            </a:pPr>
            <a:r>
              <a:rPr lang="en-US" altLang="ko-KR" dirty="0">
                <a:solidFill>
                  <a:schemeClr val="tx1"/>
                </a:solidFill>
                <a:sym typeface="+mn-ea"/>
              </a:rPr>
              <a:t>(</a:t>
            </a:r>
            <a:r>
              <a:rPr lang="ko-KR" altLang="en-US" dirty="0">
                <a:solidFill>
                  <a:schemeClr val="tx1"/>
                </a:solidFill>
                <a:sym typeface="+mn-ea"/>
              </a:rPr>
              <a:t>클릭</a:t>
            </a:r>
            <a:r>
              <a:rPr lang="en-US" altLang="ko-KR" dirty="0">
                <a:solidFill>
                  <a:schemeClr val="tx1"/>
                </a:solidFill>
                <a:sym typeface="+mn-ea"/>
              </a:rPr>
              <a:t>)</a:t>
            </a:r>
            <a:endParaRPr lang="en-US" altLang="zh-CN" dirty="0">
              <a:solidFill>
                <a:schemeClr val="tx1"/>
              </a:solidFill>
              <a:sym typeface="+mn-ea"/>
            </a:endParaRPr>
          </a:p>
          <a:p>
            <a:pPr marL="0" lvl="0" indent="0" algn="l" rtl="0">
              <a:spcBef>
                <a:spcPts val="0"/>
              </a:spcBef>
              <a:spcAft>
                <a:spcPts val="0"/>
              </a:spcAft>
              <a:buNone/>
            </a:pPr>
            <a:r>
              <a:rPr lang="en-US" altLang="ko-KR" dirty="0">
                <a:solidFill>
                  <a:schemeClr val="tx1"/>
                </a:solidFill>
                <a:sym typeface="+mn-ea"/>
              </a:rPr>
              <a:t>2. Is there any possibility of applying the model for typhoon forecasts?</a:t>
            </a:r>
            <a:endParaRPr lang="en-US" altLang="ko-KR" dirty="0">
              <a:solidFill>
                <a:schemeClr val="tx1"/>
              </a:solidFill>
              <a:sym typeface="+mn-ea"/>
            </a:endParaRPr>
          </a:p>
          <a:p>
            <a:pPr marL="0" lvl="0" indent="0" algn="l" rtl="0">
              <a:spcBef>
                <a:spcPts val="0"/>
              </a:spcBef>
              <a:spcAft>
                <a:spcPts val="0"/>
              </a:spcAft>
              <a:buNone/>
            </a:pPr>
            <a:r>
              <a:rPr lang="en-US" altLang="zh-CN" dirty="0">
                <a:solidFill>
                  <a:schemeClr val="tx1"/>
                </a:solidFill>
                <a:sym typeface="+mn-ea"/>
              </a:rPr>
              <a:t>In the following slides, we explained the problem we encountered on each topic and suggested a solution if there was one. </a:t>
            </a:r>
            <a:endParaRPr lang="zh-CN" altLang="en-US" dirty="0">
              <a:solidFill>
                <a:schemeClr val="tx1"/>
              </a:solidFill>
              <a:sym typeface="+mn-ea"/>
            </a:endParaRPr>
          </a:p>
          <a:p>
            <a:pPr marL="0" lvl="0" indent="0" algn="l" rtl="0">
              <a:spcBef>
                <a:spcPts val="0"/>
              </a:spcBef>
              <a:spcAft>
                <a:spcPts val="0"/>
              </a:spcAft>
              <a:buNone/>
            </a:pPr>
            <a:endParaRPr lang="en-US" altLang="ko-K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sym typeface="+mn-ea"/>
              </a:rPr>
              <a:t>the Initial problem is Unsuitable data representation for maximum wind velocity. ERA5 data used is grid data, leading to average value drops. In extreme situations, the difference from the average is significant. Due to the lack of awareness of peak wind speed, danger radius comprehension is challenging, leading to </a:t>
            </a:r>
            <a:r>
              <a:rPr lang="ko-KR" altLang="en-US" dirty="0">
                <a:sym typeface="+mn-ea"/>
              </a:rPr>
              <a:t>언더레스티메이팅</a:t>
            </a:r>
            <a:r>
              <a:rPr lang="en-US" altLang="ko-KR" dirty="0">
                <a:sym typeface="+mn-ea"/>
              </a:rPr>
              <a:t>underestimating wind speed values. </a:t>
            </a:r>
            <a:endParaRPr lang="en-US" altLang="ko-KR" dirty="0">
              <a:sym typeface="+mn-ea"/>
            </a:endParaRPr>
          </a:p>
          <a:p>
            <a:pPr marL="0" lvl="0" indent="0" algn="l" rtl="0">
              <a:spcBef>
                <a:spcPts val="0"/>
              </a:spcBef>
              <a:spcAft>
                <a:spcPts val="0"/>
              </a:spcAft>
              <a:buNone/>
            </a:pPr>
            <a:r>
              <a:rPr lang="en-US" altLang="ko-KR" dirty="0">
                <a:sym typeface="+mn-ea"/>
              </a:rPr>
              <a:t>Applying this data to the model / introduces additional prediction difficulties / due to double smoothening.</a:t>
            </a:r>
            <a:endParaRPr lang="en-US" altLang="ko-KR" dirty="0">
              <a:sym typeface="+mn-ea"/>
            </a:endParaRPr>
          </a:p>
        </p:txBody>
      </p:sp>
      <p:sp>
        <p:nvSpPr>
          <p:cNvPr id="95" name="Google Shape;95;p3:notes"/>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914400" y="2130425"/>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7"/>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a:spLocks noGrp="1"/>
          </p:cNvSpPr>
          <p:nvPr>
            <p:ph type="body" idx="1"/>
          </p:nvPr>
        </p:nvSpPr>
        <p:spPr>
          <a:xfrm rot="5400000">
            <a:off x="3078691" y="-251619"/>
            <a:ext cx="6034617"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6309783" y="2171700"/>
            <a:ext cx="7802033"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a:spLocks noGrp="1"/>
          </p:cNvSpPr>
          <p:nvPr>
            <p:ph type="body" idx="1"/>
          </p:nvPr>
        </p:nvSpPr>
        <p:spPr>
          <a:xfrm rot="5400000">
            <a:off x="721784" y="190501"/>
            <a:ext cx="7802033"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7"/>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
          <p:cNvSpPr txBox="1">
            <a:spLocks noGrp="1"/>
          </p:cNvSpPr>
          <p:nvPr>
            <p:ph type="body" idx="1"/>
          </p:nvPr>
        </p:nvSpPr>
        <p:spPr>
          <a:xfrm>
            <a:off x="609600" y="1600200"/>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0" name="Google Shape;20;p8"/>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963084" y="4406900"/>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26" name="Google Shape;26;p9"/>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
          <p:cNvSpPr txBox="1">
            <a:spLocks noGrp="1"/>
          </p:cNvSpPr>
          <p:nvPr>
            <p:ph type="body" idx="1"/>
          </p:nvPr>
        </p:nvSpPr>
        <p:spPr>
          <a:xfrm>
            <a:off x="609600" y="1600200"/>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2" name="Google Shape;32;p10"/>
          <p:cNvSpPr txBox="1">
            <a:spLocks noGrp="1"/>
          </p:cNvSpPr>
          <p:nvPr>
            <p:ph type="body" idx="2"/>
          </p:nvPr>
        </p:nvSpPr>
        <p:spPr>
          <a:xfrm>
            <a:off x="6197600" y="1600200"/>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3" name="Google Shape;33;p10"/>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39" name="Google Shape;39;p11"/>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0" name="Google Shape;40;p11"/>
          <p:cNvSpPr txBox="1">
            <a:spLocks noGrp="1"/>
          </p:cNvSpPr>
          <p:nvPr>
            <p:ph type="body" idx="3"/>
          </p:nvPr>
        </p:nvSpPr>
        <p:spPr>
          <a:xfrm>
            <a:off x="6193367"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1" name="Google Shape;41;p11"/>
          <p:cNvSpPr txBox="1">
            <a:spLocks noGrp="1"/>
          </p:cNvSpPr>
          <p:nvPr>
            <p:ph type="body" idx="4"/>
          </p:nvPr>
        </p:nvSpPr>
        <p:spPr>
          <a:xfrm>
            <a:off x="6193367"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2" name="Google Shape;42;p11"/>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09600"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a:spLocks noGrp="1"/>
          </p:cNvSpPr>
          <p:nvPr>
            <p:ph type="body" idx="1"/>
          </p:nvPr>
        </p:nvSpPr>
        <p:spPr>
          <a:xfrm>
            <a:off x="4766733" y="273050"/>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14"/>
          <p:cNvSpPr txBox="1">
            <a:spLocks noGrp="1"/>
          </p:cNvSpPr>
          <p:nvPr>
            <p:ph type="body" idx="2"/>
          </p:nvPr>
        </p:nvSpPr>
        <p:spPr>
          <a:xfrm>
            <a:off x="609600" y="1435100"/>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14"/>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56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48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15"/>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a:spLocks noGrp="1"/>
          </p:cNvSpPr>
          <p:nvPr>
            <p:ph type="body" idx="1"/>
          </p:nvPr>
        </p:nvSpPr>
        <p:spPr>
          <a:xfrm>
            <a:off x="609600" y="1600200"/>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image" Target="../media/image17.png"/><Relationship Id="rId3" Type="http://schemas.openxmlformats.org/officeDocument/2006/relationships/tags" Target="../tags/tag55.xml"/><Relationship Id="rId2" Type="http://schemas.openxmlformats.org/officeDocument/2006/relationships/tags" Target="../tags/tag54.xml"/><Relationship Id="rId10" Type="http://schemas.openxmlformats.org/officeDocument/2006/relationships/notesSlide" Target="../notesSlides/notesSlide10.xml"/><Relationship Id="rId1" Type="http://schemas.openxmlformats.org/officeDocument/2006/relationships/tags" Target="../tags/tag5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tags" Target="../tags/tag75.xml"/><Relationship Id="rId4" Type="http://schemas.openxmlformats.org/officeDocument/2006/relationships/image" Target="../media/image26.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29.GIF"/><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image" Target="../media/image28.GI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80.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image" Target="../media/image17.png"/><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1" Type="http://schemas.openxmlformats.org/officeDocument/2006/relationships/notesSlide" Target="../notesSlides/notesSlide2.xml"/><Relationship Id="rId30" Type="http://schemas.openxmlformats.org/officeDocument/2006/relationships/slideLayout" Target="../slideLayouts/slideLayout2.xml"/><Relationship Id="rId3" Type="http://schemas.openxmlformats.org/officeDocument/2006/relationships/tags" Target="../tags/tag2.xml"/><Relationship Id="rId29" Type="http://schemas.openxmlformats.org/officeDocument/2006/relationships/tags" Target="../tags/tag22.xml"/><Relationship Id="rId28" Type="http://schemas.openxmlformats.org/officeDocument/2006/relationships/tags" Target="../tags/tag21.xml"/><Relationship Id="rId27" Type="http://schemas.openxmlformats.org/officeDocument/2006/relationships/image" Target="../media/image7.png"/><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image" Target="../media/image6.png"/><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image" Target="../media/image1.jpeg"/><Relationship Id="rId19" Type="http://schemas.openxmlformats.org/officeDocument/2006/relationships/image" Target="../media/image5.png"/><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image" Target="../media/image4.png"/><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3.png"/><Relationship Id="rId10" Type="http://schemas.openxmlformats.org/officeDocument/2006/relationships/tags" Target="../tags/tag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92.xml"/><Relationship Id="rId7" Type="http://schemas.openxmlformats.org/officeDocument/2006/relationships/image" Target="../media/image3.png"/><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4.png"/><Relationship Id="rId3" Type="http://schemas.openxmlformats.org/officeDocument/2006/relationships/tags" Target="../tags/tag89.xml"/><Relationship Id="rId21" Type="http://schemas.openxmlformats.org/officeDocument/2006/relationships/notesSlide" Target="../notesSlides/notesSlide21.xml"/><Relationship Id="rId20" Type="http://schemas.openxmlformats.org/officeDocument/2006/relationships/slideLayout" Target="../slideLayouts/slideLayout2.xml"/><Relationship Id="rId2" Type="http://schemas.openxmlformats.org/officeDocument/2006/relationships/tags" Target="../tags/tag88.xml"/><Relationship Id="rId19" Type="http://schemas.openxmlformats.org/officeDocument/2006/relationships/image" Target="../media/image7.png"/><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image" Target="../media/image5.png"/><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image" Target="../media/image1.jpeg"/><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04.xml"/><Relationship Id="rId7" Type="http://schemas.openxmlformats.org/officeDocument/2006/relationships/image" Target="../media/image7.png"/><Relationship Id="rId6" Type="http://schemas.openxmlformats.org/officeDocument/2006/relationships/tags" Target="../tags/tag103.xml"/><Relationship Id="rId5" Type="http://schemas.openxmlformats.org/officeDocument/2006/relationships/image" Target="../media/image4.png"/><Relationship Id="rId4" Type="http://schemas.openxmlformats.org/officeDocument/2006/relationships/tags" Target="../tags/tag102.xml"/><Relationship Id="rId3" Type="http://schemas.openxmlformats.org/officeDocument/2006/relationships/image" Target="../media/image6.png"/><Relationship Id="rId2" Type="http://schemas.openxmlformats.org/officeDocument/2006/relationships/tags" Target="../tags/tag101.xml"/><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5.png"/><Relationship Id="rId14" Type="http://schemas.openxmlformats.org/officeDocument/2006/relationships/tags" Target="../tags/tag107.xml"/><Relationship Id="rId13" Type="http://schemas.openxmlformats.org/officeDocument/2006/relationships/image" Target="../media/image1.jpeg"/><Relationship Id="rId12" Type="http://schemas.openxmlformats.org/officeDocument/2006/relationships/tags" Target="../tags/tag106.xml"/><Relationship Id="rId11" Type="http://schemas.openxmlformats.org/officeDocument/2006/relationships/image" Target="../media/image3.png"/><Relationship Id="rId10" Type="http://schemas.openxmlformats.org/officeDocument/2006/relationships/tags" Target="../tags/tag105.xml"/><Relationship Id="rId1" Type="http://schemas.openxmlformats.org/officeDocument/2006/relationships/tags" Target="../tags/tag100.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s>
</file>

<file path=ppt/slides/_rels/slide24.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image" Target="../media/image2.png"/><Relationship Id="rId7" Type="http://schemas.openxmlformats.org/officeDocument/2006/relationships/tags" Target="../tags/tag113.xml"/><Relationship Id="rId6" Type="http://schemas.openxmlformats.org/officeDocument/2006/relationships/image" Target="../media/image7.png"/><Relationship Id="rId5" Type="http://schemas.openxmlformats.org/officeDocument/2006/relationships/tags" Target="../tags/tag112.xml"/><Relationship Id="rId4" Type="http://schemas.openxmlformats.org/officeDocument/2006/relationships/image" Target="../media/image4.png"/><Relationship Id="rId3" Type="http://schemas.openxmlformats.org/officeDocument/2006/relationships/tags" Target="../tags/tag111.xml"/><Relationship Id="rId2" Type="http://schemas.openxmlformats.org/officeDocument/2006/relationships/image" Target="../media/image6.png"/><Relationship Id="rId16" Type="http://schemas.openxmlformats.org/officeDocument/2006/relationships/notesSlide" Target="../notesSlides/notesSlide24.xml"/><Relationship Id="rId15" Type="http://schemas.openxmlformats.org/officeDocument/2006/relationships/slideLayout" Target="../slideLayouts/slideLayout2.xml"/><Relationship Id="rId14" Type="http://schemas.openxmlformats.org/officeDocument/2006/relationships/image" Target="../media/image5.png"/><Relationship Id="rId13" Type="http://schemas.openxmlformats.org/officeDocument/2006/relationships/tags" Target="../tags/tag116.xml"/><Relationship Id="rId12" Type="http://schemas.openxmlformats.org/officeDocument/2006/relationships/image" Target="../media/image1.jpeg"/><Relationship Id="rId11" Type="http://schemas.openxmlformats.org/officeDocument/2006/relationships/tags" Target="../tags/tag115.xml"/><Relationship Id="rId10" Type="http://schemas.openxmlformats.org/officeDocument/2006/relationships/image" Target="../media/image3.png"/><Relationship Id="rId1" Type="http://schemas.openxmlformats.org/officeDocument/2006/relationships/tags" Target="../tags/tag110.xml"/></Relationships>
</file>

<file path=ppt/slides/_rels/slide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3" Type="http://schemas.openxmlformats.org/officeDocument/2006/relationships/notesSlide" Target="../notesSlides/notesSlide3.xml"/><Relationship Id="rId22" Type="http://schemas.openxmlformats.org/officeDocument/2006/relationships/slideLayout" Target="../slideLayouts/slideLayout2.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image" Target="../media/image8.jpeg"/><Relationship Id="rId19" Type="http://schemas.openxmlformats.org/officeDocument/2006/relationships/image" Target="../media/image10.png"/><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image" Target="../media/image9.jpeg"/><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44.xml"/><Relationship Id="rId4" Type="http://schemas.openxmlformats.org/officeDocument/2006/relationships/image" Target="../media/image11.png"/><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48.xml"/><Relationship Id="rId1" Type="http://schemas.openxmlformats.org/officeDocument/2006/relationships/tags" Target="../tags/tag4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7d4a0609a6_0_0"/>
          <p:cNvSpPr txBox="1">
            <a:spLocks noGrp="1"/>
          </p:cNvSpPr>
          <p:nvPr>
            <p:ph type="ctrTitle"/>
          </p:nvPr>
        </p:nvSpPr>
        <p:spPr>
          <a:xfrm>
            <a:off x="3181350" y="2055400"/>
            <a:ext cx="5829300" cy="1470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panose="020F0502020204030204"/>
              <a:buNone/>
            </a:pPr>
            <a:r>
              <a:rPr lang="en-US" sz="6600"/>
              <a:t>Typhoon Sensei</a:t>
            </a:r>
            <a:endParaRPr lang="en-US" sz="6600"/>
          </a:p>
        </p:txBody>
      </p:sp>
      <p:sp>
        <p:nvSpPr>
          <p:cNvPr id="2" name="副标题 1"/>
          <p:cNvSpPr/>
          <p:nvPr>
            <p:ph type="subTitle" idx="1"/>
          </p:nvPr>
        </p:nvSpPr>
        <p:spPr/>
        <p:txBody>
          <a:bodyPr/>
          <a:p>
            <a:r>
              <a:rPr lang="en-US" altLang="zh-CN"/>
              <a:t>NVIDIA TEAM</a:t>
            </a:r>
            <a:endParaRPr lang="en-US" altLang="zh-CN"/>
          </a:p>
        </p:txBody>
      </p:sp>
      <p:sp>
        <p:nvSpPr>
          <p:cNvPr id="3" name="文本框 2"/>
          <p:cNvSpPr txBox="1"/>
          <p:nvPr/>
        </p:nvSpPr>
        <p:spPr>
          <a:xfrm>
            <a:off x="7397115" y="4471035"/>
            <a:ext cx="4064000" cy="306705"/>
          </a:xfrm>
          <a:prstGeom prst="rect">
            <a:avLst/>
          </a:prstGeom>
          <a:noFill/>
        </p:spPr>
        <p:txBody>
          <a:bodyPr wrap="square" rtlCol="0">
            <a:sp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1265535" cy="4001135"/>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a:sym typeface="+mn-ea"/>
              </a:rPr>
              <a:t>2. </a:t>
            </a:r>
            <a:r>
              <a:rPr sz="2625">
                <a:sym typeface="+mn-ea"/>
              </a:rPr>
              <a:t>limitations of FCN in typhoon forecasting</a:t>
            </a:r>
            <a:endParaRPr sz="2625"/>
          </a:p>
          <a:p>
            <a:pPr marL="0" lvl="0" indent="457200" algn="ctr" rtl="0">
              <a:spcBef>
                <a:spcPts val="640"/>
              </a:spcBef>
              <a:spcAft>
                <a:spcPts val="0"/>
              </a:spcAft>
              <a:buClr>
                <a:schemeClr val="dk1"/>
              </a:buClr>
              <a:buSzPts val="3200"/>
              <a:buNone/>
            </a:pPr>
            <a:r>
              <a:rPr lang="en-US" sz="2800" i="1">
                <a:solidFill>
                  <a:schemeClr val="tx2">
                    <a:lumMod val="50000"/>
                  </a:schemeClr>
                </a:solidFill>
                <a:sym typeface="+mn-ea"/>
              </a:rPr>
              <a:t>“FCN is a global data-driven weather forecasting model that provides accurate short to medium range </a:t>
            </a:r>
            <a:r>
              <a:rPr lang="en-US" sz="2800" i="1">
                <a:solidFill>
                  <a:srgbClr val="FF0000"/>
                </a:solidFill>
                <a:sym typeface="+mn-ea"/>
              </a:rPr>
              <a:t>global predictions</a:t>
            </a:r>
            <a:r>
              <a:rPr lang="en-US" sz="2800" i="1">
                <a:solidFill>
                  <a:schemeClr val="tx2">
                    <a:lumMod val="50000"/>
                  </a:schemeClr>
                </a:solidFill>
                <a:sym typeface="+mn-ea"/>
              </a:rPr>
              <a:t> at 0.25◦ resolution. ”</a:t>
            </a:r>
            <a:endParaRPr sz="2800"/>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2" name="图片 1"/>
          <p:cNvPicPr>
            <a:picLocks noChangeAspect="1"/>
          </p:cNvPicPr>
          <p:nvPr>
            <p:custDataLst>
              <p:tags r:id="rId3"/>
            </p:custDataLst>
          </p:nvPr>
        </p:nvPicPr>
        <p:blipFill>
          <a:blip r:embed="rId4"/>
          <a:stretch>
            <a:fillRect/>
          </a:stretch>
        </p:blipFill>
        <p:spPr>
          <a:xfrm>
            <a:off x="5627370" y="3148965"/>
            <a:ext cx="5654040" cy="2667000"/>
          </a:xfrm>
          <a:prstGeom prst="rect">
            <a:avLst/>
          </a:prstGeom>
        </p:spPr>
      </p:pic>
      <p:cxnSp>
        <p:nvCxnSpPr>
          <p:cNvPr id="6" name="直接箭头连接符 5"/>
          <p:cNvCxnSpPr/>
          <p:nvPr>
            <p:custDataLst>
              <p:tags r:id="rId5"/>
            </p:custDataLst>
          </p:nvPr>
        </p:nvCxnSpPr>
        <p:spPr>
          <a:xfrm flipV="1">
            <a:off x="5735320" y="4138930"/>
            <a:ext cx="3716655" cy="1968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7" name="直接箭头连接符 6"/>
          <p:cNvCxnSpPr/>
          <p:nvPr>
            <p:custDataLst>
              <p:tags r:id="rId6"/>
            </p:custDataLst>
          </p:nvPr>
        </p:nvCxnSpPr>
        <p:spPr>
          <a:xfrm flipV="1">
            <a:off x="5735320" y="5147310"/>
            <a:ext cx="3716655" cy="1968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5735320" y="6155690"/>
            <a:ext cx="4940935" cy="460375"/>
          </a:xfrm>
          <a:prstGeom prst="rect">
            <a:avLst/>
          </a:prstGeom>
          <a:noFill/>
        </p:spPr>
        <p:txBody>
          <a:bodyPr wrap="square" rtlCol="0">
            <a:spAutoFit/>
          </a:bodyPr>
          <a:p>
            <a:r>
              <a:rPr lang="en-US" sz="2400" b="1">
                <a:solidFill>
                  <a:srgbClr val="FF0000"/>
                </a:solidFill>
              </a:rPr>
              <a:t>+ 250hPa          T, U, V, Z, RH</a:t>
            </a:r>
            <a:endParaRPr lang="en-US" sz="2400" b="1">
              <a:solidFill>
                <a:srgbClr val="FF0000"/>
              </a:solidFill>
            </a:endParaRPr>
          </a:p>
        </p:txBody>
      </p:sp>
      <p:pic>
        <p:nvPicPr>
          <p:cNvPr id="4" name="图片 3"/>
          <p:cNvPicPr>
            <a:picLocks noChangeAspect="1"/>
          </p:cNvPicPr>
          <p:nvPr/>
        </p:nvPicPr>
        <p:blipFill>
          <a:blip r:embed="rId8"/>
          <a:stretch>
            <a:fillRect/>
          </a:stretch>
        </p:blipFill>
        <p:spPr>
          <a:xfrm>
            <a:off x="804545" y="3185795"/>
            <a:ext cx="4575810" cy="3430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par>
                                <p:cTn id="12" presetID="18" presetClass="entr" presetSubtype="1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downLeft)">
                                      <p:cBhvr>
                                        <p:cTn id="14" dur="500"/>
                                        <p:tgtEl>
                                          <p:spTgt spid="6"/>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0641330" cy="1411605"/>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a:sym typeface="+mn-ea"/>
              </a:rPr>
              <a:t>3. </a:t>
            </a:r>
            <a:r>
              <a:rPr sz="2625">
                <a:sym typeface="+mn-ea"/>
              </a:rPr>
              <a:t> </a:t>
            </a:r>
            <a:r>
              <a:rPr sz="2625" dirty="0">
                <a:sym typeface="+mn-ea"/>
              </a:rPr>
              <a:t>Reduce the </a:t>
            </a:r>
            <a:r>
              <a:rPr lang="en-US" altLang="ko-KR" sz="2625" dirty="0">
                <a:sym typeface="+mn-ea"/>
              </a:rPr>
              <a:t>forecast intervals &amp; increase frequency</a:t>
            </a:r>
            <a:endParaRPr lang="ko-KR" altLang="en-US" sz="2625">
              <a:sym typeface="+mn-ea"/>
            </a:endParaRPr>
          </a:p>
          <a:p>
            <a:pPr marL="457200" lvl="1" indent="0" algn="ctr" rtl="0">
              <a:spcBef>
                <a:spcPts val="640"/>
              </a:spcBef>
              <a:spcAft>
                <a:spcPts val="0"/>
              </a:spcAft>
              <a:buClr>
                <a:schemeClr val="dk1"/>
              </a:buClr>
              <a:buSzPts val="3200"/>
              <a:buNone/>
            </a:pPr>
            <a:r>
              <a:rPr lang="en-US" sz="2625" i="1">
                <a:solidFill>
                  <a:schemeClr val="tx2">
                    <a:lumMod val="50000"/>
                  </a:schemeClr>
                </a:solidFill>
                <a:sym typeface="+mn-ea"/>
              </a:rPr>
              <a:t>“</a:t>
            </a:r>
            <a:r>
              <a:rPr sz="2625" i="1">
                <a:solidFill>
                  <a:schemeClr val="tx2">
                    <a:lumMod val="50000"/>
                  </a:schemeClr>
                </a:solidFill>
                <a:sym typeface="+mn-ea"/>
              </a:rPr>
              <a:t>These variables, listed in the table below are sampled from the ERA5 dataset at a temporal resolution of </a:t>
            </a:r>
            <a:r>
              <a:rPr sz="2625" i="1">
                <a:solidFill>
                  <a:srgbClr val="FF0000"/>
                </a:solidFill>
                <a:sym typeface="+mn-ea"/>
              </a:rPr>
              <a:t>6 hours</a:t>
            </a:r>
            <a:r>
              <a:rPr sz="2625" i="1">
                <a:solidFill>
                  <a:schemeClr val="tx2">
                    <a:lumMod val="50000"/>
                  </a:schemeClr>
                </a:solidFill>
                <a:sym typeface="+mn-ea"/>
              </a:rPr>
              <a:t>.</a:t>
            </a:r>
            <a:r>
              <a:rPr lang="en-US" sz="2625" i="1">
                <a:solidFill>
                  <a:schemeClr val="tx2">
                    <a:lumMod val="50000"/>
                  </a:schemeClr>
                </a:solidFill>
                <a:sym typeface="+mn-ea"/>
              </a:rPr>
              <a:t>”</a:t>
            </a:r>
            <a:endParaRPr sz="2625" i="1">
              <a:solidFill>
                <a:schemeClr val="tx2">
                  <a:lumMod val="50000"/>
                </a:schemeClr>
              </a:solidFill>
              <a:sym typeface="+mn-ea"/>
            </a:endParaRPr>
          </a:p>
          <a:p>
            <a:pPr marL="0" lvl="0" indent="457200" algn="ctr" rtl="0">
              <a:spcBef>
                <a:spcPts val="640"/>
              </a:spcBef>
              <a:spcAft>
                <a:spcPts val="0"/>
              </a:spcAft>
              <a:buClr>
                <a:schemeClr val="dk1"/>
              </a:buClr>
              <a:buSzPts val="3200"/>
              <a:buNone/>
            </a:pPr>
            <a:endParaRPr sz="3000"/>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2" name="图片 1" descr="sample_18100500"/>
          <p:cNvPicPr>
            <a:picLocks noChangeAspect="1"/>
          </p:cNvPicPr>
          <p:nvPr/>
        </p:nvPicPr>
        <p:blipFill>
          <a:blip r:embed="rId3"/>
          <a:stretch>
            <a:fillRect/>
          </a:stretch>
        </p:blipFill>
        <p:spPr>
          <a:xfrm>
            <a:off x="1398270" y="3107690"/>
            <a:ext cx="4538345" cy="3257550"/>
          </a:xfrm>
          <a:prstGeom prst="rect">
            <a:avLst/>
          </a:prstGeom>
        </p:spPr>
      </p:pic>
      <p:pic>
        <p:nvPicPr>
          <p:cNvPr id="4" name="图片 3" descr="sample_18100506"/>
          <p:cNvPicPr>
            <a:picLocks noChangeAspect="1"/>
          </p:cNvPicPr>
          <p:nvPr/>
        </p:nvPicPr>
        <p:blipFill>
          <a:blip r:embed="rId4"/>
          <a:stretch>
            <a:fillRect/>
          </a:stretch>
        </p:blipFill>
        <p:spPr>
          <a:xfrm>
            <a:off x="6132195" y="3107690"/>
            <a:ext cx="4567555" cy="32575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0641330" cy="654050"/>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a:sym typeface="+mn-ea"/>
              </a:rPr>
              <a:t>4. </a:t>
            </a:r>
            <a:r>
              <a:rPr sz="2625">
                <a:sym typeface="+mn-ea"/>
              </a:rPr>
              <a:t> </a:t>
            </a:r>
            <a:r>
              <a:rPr sz="2625">
                <a:sym typeface="+mn-ea"/>
              </a:rPr>
              <a:t>Autoregressive Predictions with Ground Truth (GT) Data:</a:t>
            </a:r>
            <a:endParaRPr sz="2625"/>
          </a:p>
          <a:p>
            <a:pPr marL="457200" lvl="1" indent="0" algn="l" rtl="0">
              <a:spcBef>
                <a:spcPts val="640"/>
              </a:spcBef>
              <a:spcAft>
                <a:spcPts val="0"/>
              </a:spcAft>
              <a:buClr>
                <a:schemeClr val="dk1"/>
              </a:buClr>
              <a:buSzPts val="3200"/>
              <a:buNone/>
            </a:pPr>
            <a:endParaRPr lang="ko-KR" altLang="en-US" sz="2625">
              <a:sym typeface="+mn-ea"/>
            </a:endParaRPr>
          </a:p>
          <a:p>
            <a:pPr marL="457200" lvl="1" indent="0" algn="ctr" rtl="0">
              <a:spcBef>
                <a:spcPts val="640"/>
              </a:spcBef>
              <a:spcAft>
                <a:spcPts val="0"/>
              </a:spcAft>
              <a:buClr>
                <a:schemeClr val="dk1"/>
              </a:buClr>
              <a:buSzPts val="3200"/>
              <a:buNone/>
            </a:pPr>
            <a:endParaRPr sz="3000"/>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2" name="图片 1"/>
          <p:cNvPicPr>
            <a:picLocks noChangeAspect="1"/>
          </p:cNvPicPr>
          <p:nvPr>
            <p:custDataLst>
              <p:tags r:id="rId3"/>
            </p:custDataLst>
          </p:nvPr>
        </p:nvPicPr>
        <p:blipFill>
          <a:blip r:embed="rId4"/>
          <a:stretch>
            <a:fillRect/>
          </a:stretch>
        </p:blipFill>
        <p:spPr>
          <a:xfrm>
            <a:off x="1305560" y="2395855"/>
            <a:ext cx="3642360" cy="3512820"/>
          </a:xfrm>
          <a:prstGeom prst="rect">
            <a:avLst/>
          </a:prstGeom>
        </p:spPr>
      </p:pic>
      <p:pic>
        <p:nvPicPr>
          <p:cNvPr id="4" name="图片 3"/>
          <p:cNvPicPr>
            <a:picLocks noChangeAspect="1"/>
          </p:cNvPicPr>
          <p:nvPr/>
        </p:nvPicPr>
        <p:blipFill>
          <a:blip r:embed="rId5"/>
          <a:stretch>
            <a:fillRect/>
          </a:stretch>
        </p:blipFill>
        <p:spPr>
          <a:xfrm>
            <a:off x="5914390" y="2671445"/>
            <a:ext cx="4996180" cy="2775585"/>
          </a:xfrm>
          <a:prstGeom prst="rect">
            <a:avLst/>
          </a:prstGeom>
        </p:spPr>
      </p:pic>
      <p:cxnSp>
        <p:nvCxnSpPr>
          <p:cNvPr id="5" name="直接箭头连接符 4"/>
          <p:cNvCxnSpPr/>
          <p:nvPr>
            <p:custDataLst>
              <p:tags r:id="rId6"/>
            </p:custDataLst>
          </p:nvPr>
        </p:nvCxnSpPr>
        <p:spPr>
          <a:xfrm>
            <a:off x="5118735" y="4232910"/>
            <a:ext cx="761365" cy="1016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7"/>
            </p:custDataLst>
          </p:nvPr>
        </p:nvSpPr>
        <p:spPr>
          <a:xfrm>
            <a:off x="2205990" y="6028690"/>
            <a:ext cx="1160780" cy="398780"/>
          </a:xfrm>
          <a:prstGeom prst="rect">
            <a:avLst/>
          </a:prstGeom>
          <a:noFill/>
        </p:spPr>
        <p:txBody>
          <a:bodyPr wrap="square" rtlCol="0">
            <a:spAutoFit/>
          </a:bodyPr>
          <a:p>
            <a:r>
              <a:rPr lang="en-US" sz="2000">
                <a:sym typeface="+mn-ea"/>
              </a:rPr>
              <a:t>Original</a:t>
            </a:r>
            <a:endParaRPr lang="en-US" sz="2000">
              <a:sym typeface="+mn-ea"/>
            </a:endParaRPr>
          </a:p>
        </p:txBody>
      </p:sp>
      <p:sp>
        <p:nvSpPr>
          <p:cNvPr id="7" name="文本框 6"/>
          <p:cNvSpPr txBox="1"/>
          <p:nvPr/>
        </p:nvSpPr>
        <p:spPr>
          <a:xfrm>
            <a:off x="7650480" y="6028690"/>
            <a:ext cx="2453640" cy="398780"/>
          </a:xfrm>
          <a:prstGeom prst="rect">
            <a:avLst/>
          </a:prstGeom>
          <a:noFill/>
        </p:spPr>
        <p:txBody>
          <a:bodyPr wrap="square" rtlCol="0">
            <a:spAutoFit/>
          </a:bodyPr>
          <a:p>
            <a:r>
              <a:rPr lang="en-US" altLang="zh-CN" sz="2000"/>
              <a:t>New Structure</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0641330" cy="654050"/>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a:sym typeface="+mn-ea"/>
              </a:rPr>
              <a:t>4. </a:t>
            </a:r>
            <a:r>
              <a:rPr sz="2625">
                <a:sym typeface="+mn-ea"/>
              </a:rPr>
              <a:t> </a:t>
            </a:r>
            <a:r>
              <a:rPr sz="2625">
                <a:sym typeface="+mn-ea"/>
              </a:rPr>
              <a:t>Autoregressive Predictions with Ground Truth (GT) Data:</a:t>
            </a:r>
            <a:endParaRPr sz="2625"/>
          </a:p>
          <a:p>
            <a:pPr marL="457200" lvl="1" indent="0" algn="l" rtl="0">
              <a:spcBef>
                <a:spcPts val="640"/>
              </a:spcBef>
              <a:spcAft>
                <a:spcPts val="0"/>
              </a:spcAft>
              <a:buClr>
                <a:schemeClr val="dk1"/>
              </a:buClr>
              <a:buSzPts val="3200"/>
              <a:buNone/>
            </a:pPr>
            <a:endParaRPr lang="ko-KR" altLang="en-US" sz="2625">
              <a:sym typeface="+mn-ea"/>
            </a:endParaRPr>
          </a:p>
          <a:p>
            <a:pPr marL="457200" lvl="1" indent="0" algn="ctr" rtl="0">
              <a:spcBef>
                <a:spcPts val="640"/>
              </a:spcBef>
              <a:spcAft>
                <a:spcPts val="0"/>
              </a:spcAft>
              <a:buClr>
                <a:schemeClr val="dk1"/>
              </a:buClr>
              <a:buSzPts val="3200"/>
              <a:buNone/>
            </a:pPr>
            <a:endParaRPr sz="3000"/>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8" name="图片 7"/>
          <p:cNvPicPr>
            <a:picLocks noChangeAspect="1"/>
          </p:cNvPicPr>
          <p:nvPr>
            <p:custDataLst>
              <p:tags r:id="rId3"/>
            </p:custDataLst>
          </p:nvPr>
        </p:nvPicPr>
        <p:blipFill>
          <a:blip r:embed="rId4"/>
          <a:stretch>
            <a:fillRect/>
          </a:stretch>
        </p:blipFill>
        <p:spPr>
          <a:xfrm>
            <a:off x="3347720" y="2211070"/>
            <a:ext cx="4932045" cy="45332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0641330" cy="654050"/>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a:sym typeface="+mn-ea"/>
              </a:rPr>
              <a:t>4. </a:t>
            </a:r>
            <a:r>
              <a:rPr sz="2625">
                <a:sym typeface="+mn-ea"/>
              </a:rPr>
              <a:t> </a:t>
            </a:r>
            <a:r>
              <a:rPr sz="2625">
                <a:sym typeface="+mn-ea"/>
              </a:rPr>
              <a:t>Autoregressive Predictions with Ground Truth (GT) Data:</a:t>
            </a:r>
            <a:endParaRPr sz="2625"/>
          </a:p>
          <a:p>
            <a:pPr marL="457200" lvl="1" indent="0" algn="l" rtl="0">
              <a:spcBef>
                <a:spcPts val="640"/>
              </a:spcBef>
              <a:spcAft>
                <a:spcPts val="0"/>
              </a:spcAft>
              <a:buClr>
                <a:schemeClr val="dk1"/>
              </a:buClr>
              <a:buSzPts val="3200"/>
              <a:buNone/>
            </a:pPr>
            <a:endParaRPr lang="ko-KR" altLang="en-US" sz="2625">
              <a:sym typeface="+mn-ea"/>
            </a:endParaRPr>
          </a:p>
          <a:p>
            <a:pPr marL="457200" lvl="1" indent="0" algn="ctr" rtl="0">
              <a:spcBef>
                <a:spcPts val="640"/>
              </a:spcBef>
              <a:spcAft>
                <a:spcPts val="0"/>
              </a:spcAft>
              <a:buClr>
                <a:schemeClr val="dk1"/>
              </a:buClr>
              <a:buSzPts val="3200"/>
              <a:buNone/>
            </a:pPr>
            <a:endParaRPr sz="3000"/>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8" name="图片 7"/>
          <p:cNvPicPr>
            <a:picLocks noChangeAspect="1"/>
          </p:cNvPicPr>
          <p:nvPr>
            <p:custDataLst>
              <p:tags r:id="rId3"/>
            </p:custDataLst>
          </p:nvPr>
        </p:nvPicPr>
        <p:blipFill>
          <a:blip r:embed="rId4"/>
          <a:stretch>
            <a:fillRect/>
          </a:stretch>
        </p:blipFill>
        <p:spPr>
          <a:xfrm>
            <a:off x="1090930" y="2547620"/>
            <a:ext cx="4390390" cy="3449955"/>
          </a:xfrm>
          <a:prstGeom prst="rect">
            <a:avLst/>
          </a:prstGeom>
        </p:spPr>
      </p:pic>
      <p:pic>
        <p:nvPicPr>
          <p:cNvPr id="2" name="图片 1"/>
          <p:cNvPicPr>
            <a:picLocks noChangeAspect="1"/>
          </p:cNvPicPr>
          <p:nvPr/>
        </p:nvPicPr>
        <p:blipFill>
          <a:blip r:embed="rId5"/>
          <a:srcRect l="903" r="1208"/>
          <a:stretch>
            <a:fillRect/>
          </a:stretch>
        </p:blipFill>
        <p:spPr>
          <a:xfrm>
            <a:off x="6236335" y="2211070"/>
            <a:ext cx="4683125" cy="423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1265535" cy="4001135"/>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altLang="ko-KR" sz="3000" dirty="0">
                <a:sym typeface="+mn-ea"/>
              </a:rPr>
              <a:t>The problems we encountered &amp; proposed solutions</a:t>
            </a:r>
            <a:endParaRPr lang="en-US" altLang="ko-KR" sz="3000" dirty="0"/>
          </a:p>
          <a:p>
            <a:pPr marL="457200" lvl="1" indent="0" algn="l" rtl="0">
              <a:spcBef>
                <a:spcPts val="640"/>
              </a:spcBef>
              <a:spcAft>
                <a:spcPts val="0"/>
              </a:spcAft>
              <a:buClr>
                <a:schemeClr val="dk1"/>
              </a:buClr>
              <a:buSzPts val="3200"/>
              <a:buNone/>
            </a:pPr>
            <a:r>
              <a:rPr lang="en-US" altLang="ko-KR" sz="3000" dirty="0">
                <a:sym typeface="+mn-ea"/>
              </a:rPr>
              <a:t>1. Selecting the typhoon influence radius</a:t>
            </a:r>
            <a:endParaRPr lang="ko-KR" altLang="en-US" sz="2625"/>
          </a:p>
        </p:txBody>
      </p:sp>
      <p:sp>
        <p:nvSpPr>
          <p:cNvPr id="2" name="流程图: 过程 1"/>
          <p:cNvSpPr/>
          <p:nvPr>
            <p:custDataLst>
              <p:tags r:id="rId2"/>
            </p:custDataLst>
          </p:nvPr>
        </p:nvSpPr>
        <p:spPr>
          <a:xfrm>
            <a:off x="916940" y="287020"/>
            <a:ext cx="10217785" cy="1130935"/>
          </a:xfrm>
          <a:prstGeom prst="flowChartProcess">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2000">
                <a:solidFill>
                  <a:schemeClr val="tx1"/>
                </a:solidFill>
                <a:sym typeface="+mn-ea"/>
              </a:rPr>
              <a:t>Considering the possibility of applying the model for typhoon forecasts.</a:t>
            </a:r>
            <a:endParaRPr lang="zh-CN" altLang="en-US" sz="2000">
              <a:solidFill>
                <a:schemeClr val="tx1"/>
              </a:solidFill>
              <a:sym typeface="+mn-ea"/>
            </a:endParaRPr>
          </a:p>
        </p:txBody>
      </p:sp>
      <p:pic>
        <p:nvPicPr>
          <p:cNvPr id="4" name="图片 3"/>
          <p:cNvPicPr>
            <a:picLocks noChangeAspect="1"/>
          </p:cNvPicPr>
          <p:nvPr>
            <p:custDataLst>
              <p:tags r:id="rId3"/>
            </p:custDataLst>
          </p:nvPr>
        </p:nvPicPr>
        <p:blipFill>
          <a:blip r:embed="rId4"/>
          <a:stretch>
            <a:fillRect/>
          </a:stretch>
        </p:blipFill>
        <p:spPr>
          <a:xfrm>
            <a:off x="916940" y="2716530"/>
            <a:ext cx="6338570" cy="2841625"/>
          </a:xfrm>
          <a:prstGeom prst="rect">
            <a:avLst/>
          </a:prstGeom>
        </p:spPr>
      </p:pic>
      <p:sp>
        <p:nvSpPr>
          <p:cNvPr id="5" name="文本框 4"/>
          <p:cNvSpPr txBox="1"/>
          <p:nvPr/>
        </p:nvSpPr>
        <p:spPr>
          <a:xfrm>
            <a:off x="4163060" y="5558155"/>
            <a:ext cx="2944495" cy="368300"/>
          </a:xfrm>
          <a:prstGeom prst="rect">
            <a:avLst/>
          </a:prstGeom>
          <a:noFill/>
        </p:spPr>
        <p:txBody>
          <a:bodyPr wrap="square" rtlCol="0">
            <a:spAutoFit/>
          </a:bodyPr>
          <a:p>
            <a:r>
              <a:rPr lang="en-US" altLang="zh-CN" sz="1800"/>
              <a:t>From Typhoon White Book</a:t>
            </a:r>
            <a:endParaRPr lang="en-US" altLang="zh-CN" sz="1800"/>
          </a:p>
        </p:txBody>
      </p:sp>
      <p:pic>
        <p:nvPicPr>
          <p:cNvPr id="6" name="图片 5"/>
          <p:cNvPicPr>
            <a:picLocks noChangeAspect="1"/>
          </p:cNvPicPr>
          <p:nvPr>
            <p:custDataLst>
              <p:tags r:id="rId5"/>
            </p:custDataLst>
          </p:nvPr>
        </p:nvPicPr>
        <p:blipFill>
          <a:blip r:embed="rId6"/>
          <a:srcRect l="33133" r="30200" b="9014"/>
          <a:stretch>
            <a:fillRect/>
          </a:stretch>
        </p:blipFill>
        <p:spPr>
          <a:xfrm>
            <a:off x="7486015" y="2153285"/>
            <a:ext cx="3544570" cy="43973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7" name="图片 6" descr="kongrey"/>
          <p:cNvPicPr>
            <a:picLocks noChangeAspect="1"/>
          </p:cNvPicPr>
          <p:nvPr/>
        </p:nvPicPr>
        <p:blipFill>
          <a:blip r:embed="rId1"/>
          <a:stretch>
            <a:fillRect/>
          </a:stretch>
        </p:blipFill>
        <p:spPr>
          <a:xfrm>
            <a:off x="6125210" y="2479675"/>
            <a:ext cx="6066790" cy="3640455"/>
          </a:xfrm>
          <a:prstGeom prst="rect">
            <a:avLst/>
          </a:prstGeom>
        </p:spPr>
      </p:pic>
      <p:sp>
        <p:nvSpPr>
          <p:cNvPr id="104" name="Google Shape;104;g7d4a0609a6_0_81"/>
          <p:cNvSpPr txBox="1">
            <a:spLocks noGrp="1"/>
          </p:cNvSpPr>
          <p:nvPr>
            <p:ph type="body" idx="1"/>
            <p:custDataLst>
              <p:tags r:id="rId2"/>
            </p:custDataLst>
          </p:nvPr>
        </p:nvSpPr>
        <p:spPr>
          <a:xfrm>
            <a:off x="493395" y="1557020"/>
            <a:ext cx="11265535" cy="4001135"/>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dirty="0">
                <a:sym typeface="+mn-ea"/>
              </a:rPr>
              <a:t>2. Processing multiple typhoons</a:t>
            </a:r>
            <a:endParaRPr lang="en-US" sz="2625">
              <a:sym typeface="+mn-ea"/>
            </a:endParaRPr>
          </a:p>
        </p:txBody>
      </p:sp>
      <p:sp>
        <p:nvSpPr>
          <p:cNvPr id="2" name="流程图: 过程 1"/>
          <p:cNvSpPr/>
          <p:nvPr>
            <p:custDataLst>
              <p:tags r:id="rId3"/>
            </p:custDataLst>
          </p:nvPr>
        </p:nvSpPr>
        <p:spPr>
          <a:xfrm>
            <a:off x="916940" y="287020"/>
            <a:ext cx="10217785" cy="1130935"/>
          </a:xfrm>
          <a:prstGeom prst="flowChartProcess">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2000">
                <a:solidFill>
                  <a:schemeClr val="tx1"/>
                </a:solidFill>
                <a:sym typeface="+mn-ea"/>
              </a:rPr>
              <a:t>Considering the possibility of applying the model for typhoon forecasts.</a:t>
            </a:r>
            <a:endParaRPr lang="zh-CN" altLang="en-US" sz="2000">
              <a:solidFill>
                <a:schemeClr val="tx1"/>
              </a:solidFill>
              <a:sym typeface="+mn-ea"/>
            </a:endParaRPr>
          </a:p>
        </p:txBody>
      </p:sp>
      <p:pic>
        <p:nvPicPr>
          <p:cNvPr id="3" name="图片 2" descr="animation"/>
          <p:cNvPicPr>
            <a:picLocks noChangeAspect="1"/>
          </p:cNvPicPr>
          <p:nvPr/>
        </p:nvPicPr>
        <p:blipFill>
          <a:blip r:embed="rId4"/>
          <a:stretch>
            <a:fillRect/>
          </a:stretch>
        </p:blipFill>
        <p:spPr>
          <a:xfrm>
            <a:off x="-799465" y="2479675"/>
            <a:ext cx="6529705" cy="3917950"/>
          </a:xfrm>
          <a:prstGeom prst="rect">
            <a:avLst/>
          </a:prstGeom>
        </p:spPr>
      </p:pic>
      <p:cxnSp>
        <p:nvCxnSpPr>
          <p:cNvPr id="6" name="直接箭头连接符 5"/>
          <p:cNvCxnSpPr/>
          <p:nvPr>
            <p:custDataLst>
              <p:tags r:id="rId5"/>
            </p:custDataLst>
          </p:nvPr>
        </p:nvCxnSpPr>
        <p:spPr>
          <a:xfrm flipV="1">
            <a:off x="5344160" y="4328795"/>
            <a:ext cx="1157605" cy="2540"/>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1265535" cy="4001135"/>
          </a:xfrm>
          <a:prstGeom prst="rect">
            <a:avLst/>
          </a:prstGeom>
          <a:noFill/>
          <a:ln>
            <a:noFill/>
          </a:ln>
        </p:spPr>
        <p:txBody>
          <a:bodyPr spcFirstLastPara="1" wrap="square" lIns="91425" tIns="45700" rIns="91425" bIns="45700" anchor="t" anchorCtr="0">
            <a:noAutofit/>
          </a:bodyPr>
          <a:p>
            <a:pPr marL="457200" lvl="1" indent="0" algn="l" rtl="0">
              <a:spcBef>
                <a:spcPts val="640"/>
              </a:spcBef>
              <a:spcAft>
                <a:spcPts val="0"/>
              </a:spcAft>
              <a:buClr>
                <a:schemeClr val="dk1"/>
              </a:buClr>
              <a:buSzPts val="3200"/>
              <a:buNone/>
            </a:pPr>
            <a:r>
              <a:rPr lang="en-US" sz="2625" dirty="0">
                <a:sym typeface="+mn-ea"/>
              </a:rPr>
              <a:t>3. </a:t>
            </a:r>
            <a:r>
              <a:rPr lang="en-US" altLang="ko-KR" sz="2625" dirty="0">
                <a:sym typeface="+mn-ea"/>
              </a:rPr>
              <a:t>How to make users use it?</a:t>
            </a:r>
            <a:endParaRPr lang="en-US" altLang="ko-KR" sz="2625">
              <a:sym typeface="+mn-ea"/>
            </a:endParaRPr>
          </a:p>
        </p:txBody>
      </p:sp>
      <p:sp>
        <p:nvSpPr>
          <p:cNvPr id="2" name="流程图: 过程 1"/>
          <p:cNvSpPr/>
          <p:nvPr>
            <p:custDataLst>
              <p:tags r:id="rId2"/>
            </p:custDataLst>
          </p:nvPr>
        </p:nvSpPr>
        <p:spPr>
          <a:xfrm>
            <a:off x="916940" y="287020"/>
            <a:ext cx="10217785" cy="1130935"/>
          </a:xfrm>
          <a:prstGeom prst="flowChartProcess">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2000">
                <a:solidFill>
                  <a:schemeClr val="tx1"/>
                </a:solidFill>
                <a:sym typeface="+mn-ea"/>
              </a:rPr>
              <a:t>Considering the possibility of applying the model for typhoon forecasts.</a:t>
            </a:r>
            <a:endParaRPr lang="zh-CN" altLang="en-US" sz="2000">
              <a:solidFill>
                <a:schemeClr val="tx1"/>
              </a:solidFill>
              <a:sym typeface="+mn-ea"/>
            </a:endParaRPr>
          </a:p>
        </p:txBody>
      </p:sp>
      <p:pic>
        <p:nvPicPr>
          <p:cNvPr id="5" name="图片 4"/>
          <p:cNvPicPr>
            <a:picLocks noChangeAspect="1"/>
          </p:cNvPicPr>
          <p:nvPr/>
        </p:nvPicPr>
        <p:blipFill>
          <a:blip r:embed="rId3"/>
          <a:stretch>
            <a:fillRect/>
          </a:stretch>
        </p:blipFill>
        <p:spPr>
          <a:xfrm>
            <a:off x="1887855" y="2122170"/>
            <a:ext cx="8275320" cy="439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Insights from the Hackathon</a:t>
            </a:r>
          </a:p>
        </p:txBody>
      </p:sp>
      <p:sp>
        <p:nvSpPr>
          <p:cNvPr id="104" name="Google Shape;104;g7d4a0609a6_0_81"/>
          <p:cNvSpPr txBox="1">
            <a:spLocks noGrp="1"/>
          </p:cNvSpPr>
          <p:nvPr>
            <p:ph type="body" idx="1"/>
          </p:nvPr>
        </p:nvSpPr>
        <p:spPr>
          <a:xfrm>
            <a:off x="493395" y="1349375"/>
            <a:ext cx="11265535" cy="1034415"/>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t>P</a:t>
            </a:r>
            <a:r>
              <a:rPr sz="3000"/>
              <a:t>otential research topics for future exploration.</a:t>
            </a:r>
            <a:endParaRPr sz="3000"/>
          </a:p>
          <a:p>
            <a:pPr marL="457200" lvl="1" indent="0" algn="l" rtl="0">
              <a:spcBef>
                <a:spcPts val="640"/>
              </a:spcBef>
              <a:spcAft>
                <a:spcPts val="0"/>
              </a:spcAft>
              <a:buClr>
                <a:schemeClr val="dk1"/>
              </a:buClr>
              <a:buSzPts val="3200"/>
              <a:buNone/>
            </a:pPr>
            <a:r>
              <a:rPr lang="en-US" sz="2625"/>
              <a:t>1. AFNO -&gt; SFNO</a:t>
            </a:r>
            <a:endParaRPr lang="en-US" sz="2625"/>
          </a:p>
        </p:txBody>
      </p:sp>
      <p:pic>
        <p:nvPicPr>
          <p:cNvPr id="2" name="图片 1"/>
          <p:cNvPicPr>
            <a:picLocks noChangeAspect="1"/>
          </p:cNvPicPr>
          <p:nvPr/>
        </p:nvPicPr>
        <p:blipFill>
          <a:blip r:embed="rId1"/>
          <a:stretch>
            <a:fillRect/>
          </a:stretch>
        </p:blipFill>
        <p:spPr>
          <a:xfrm>
            <a:off x="3741420" y="2046605"/>
            <a:ext cx="3863340" cy="4404360"/>
          </a:xfrm>
          <a:prstGeom prst="rect">
            <a:avLst/>
          </a:prstGeom>
        </p:spPr>
      </p:pic>
      <p:sp>
        <p:nvSpPr>
          <p:cNvPr id="3" name="文本框 2"/>
          <p:cNvSpPr txBox="1"/>
          <p:nvPr/>
        </p:nvSpPr>
        <p:spPr>
          <a:xfrm>
            <a:off x="7604760" y="5847715"/>
            <a:ext cx="4064000" cy="737235"/>
          </a:xfrm>
          <a:prstGeom prst="rect">
            <a:avLst/>
          </a:prstGeom>
          <a:noFill/>
        </p:spPr>
        <p:txBody>
          <a:bodyPr wrap="square" rtlCol="0">
            <a:spAutoFit/>
          </a:bodyPr>
          <a:p>
            <a:r>
              <a:rPr lang="zh-CN" altLang="en-US"/>
              <a:t>Bonev, Boris et al. “Spherical Fourier Neural Operators: Learning Stable Dynamics on the Sphere.” ArXiv abs/2306.03838 (2023): n. pag.</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Insights from the Hackathon</a:t>
            </a:r>
          </a:p>
        </p:txBody>
      </p:sp>
      <p:sp>
        <p:nvSpPr>
          <p:cNvPr id="104" name="Google Shape;104;g7d4a0609a6_0_81"/>
          <p:cNvSpPr txBox="1">
            <a:spLocks noGrp="1"/>
          </p:cNvSpPr>
          <p:nvPr>
            <p:ph type="body" idx="1"/>
            <p:custDataLst>
              <p:tags r:id="rId1"/>
            </p:custDataLst>
          </p:nvPr>
        </p:nvSpPr>
        <p:spPr>
          <a:xfrm>
            <a:off x="493395" y="1349375"/>
            <a:ext cx="11265535" cy="4001135"/>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t>P</a:t>
            </a:r>
            <a:r>
              <a:rPr sz="3000"/>
              <a:t>otential research topics for future exploration.</a:t>
            </a:r>
            <a:endParaRPr sz="3000"/>
          </a:p>
          <a:p>
            <a:pPr marL="457200" lvl="1" indent="0" algn="l" rtl="0">
              <a:spcBef>
                <a:spcPts val="640"/>
              </a:spcBef>
              <a:spcAft>
                <a:spcPts val="0"/>
              </a:spcAft>
              <a:buClr>
                <a:schemeClr val="dk1"/>
              </a:buClr>
              <a:buSzPts val="3200"/>
              <a:buNone/>
            </a:pPr>
            <a:r>
              <a:rPr lang="en-US" sz="2625">
                <a:sym typeface="+mn-ea"/>
              </a:rPr>
              <a:t>2. Change variables</a:t>
            </a:r>
            <a:endParaRPr lang="en-US" sz="2625"/>
          </a:p>
        </p:txBody>
      </p:sp>
      <p:pic>
        <p:nvPicPr>
          <p:cNvPr id="2" name="图片 1"/>
          <p:cNvPicPr>
            <a:picLocks noChangeAspect="1"/>
          </p:cNvPicPr>
          <p:nvPr>
            <p:custDataLst>
              <p:tags r:id="rId2"/>
            </p:custDataLst>
          </p:nvPr>
        </p:nvPicPr>
        <p:blipFill>
          <a:blip r:embed="rId3"/>
          <a:stretch>
            <a:fillRect/>
          </a:stretch>
        </p:blipFill>
        <p:spPr>
          <a:xfrm>
            <a:off x="3268980" y="2683510"/>
            <a:ext cx="5654040" cy="2667000"/>
          </a:xfrm>
          <a:prstGeom prst="rect">
            <a:avLst/>
          </a:prstGeom>
        </p:spPr>
      </p:pic>
      <p:cxnSp>
        <p:nvCxnSpPr>
          <p:cNvPr id="6" name="直接箭头连接符 5"/>
          <p:cNvCxnSpPr/>
          <p:nvPr>
            <p:custDataLst>
              <p:tags r:id="rId4"/>
            </p:custDataLst>
          </p:nvPr>
        </p:nvCxnSpPr>
        <p:spPr>
          <a:xfrm flipV="1">
            <a:off x="3376930" y="3673475"/>
            <a:ext cx="3716655" cy="1968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7" name="直接箭头连接符 6"/>
          <p:cNvCxnSpPr/>
          <p:nvPr>
            <p:custDataLst>
              <p:tags r:id="rId5"/>
            </p:custDataLst>
          </p:nvPr>
        </p:nvCxnSpPr>
        <p:spPr>
          <a:xfrm flipV="1">
            <a:off x="3376930" y="4681855"/>
            <a:ext cx="3716655" cy="1968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8" name="文本框 7"/>
          <p:cNvSpPr txBox="1"/>
          <p:nvPr>
            <p:custDataLst>
              <p:tags r:id="rId6"/>
            </p:custDataLst>
          </p:nvPr>
        </p:nvSpPr>
        <p:spPr>
          <a:xfrm>
            <a:off x="3376930" y="5690235"/>
            <a:ext cx="4940935" cy="460375"/>
          </a:xfrm>
          <a:prstGeom prst="rect">
            <a:avLst/>
          </a:prstGeom>
          <a:noFill/>
        </p:spPr>
        <p:txBody>
          <a:bodyPr wrap="square" rtlCol="0">
            <a:spAutoFit/>
          </a:bodyPr>
          <a:p>
            <a:r>
              <a:rPr lang="en-US" sz="2400" b="1">
                <a:solidFill>
                  <a:srgbClr val="FF0000"/>
                </a:solidFill>
              </a:rPr>
              <a:t>+ 250hPa          T, U, V, Z, RH</a:t>
            </a:r>
            <a:endParaRPr lang="en-US" sz="2400" b="1">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a:t>Our Members</a:t>
            </a:r>
            <a:endParaRPr lang="en-US"/>
          </a:p>
        </p:txBody>
      </p:sp>
      <p:grpSp>
        <p:nvGrpSpPr>
          <p:cNvPr id="11" name="组合 10"/>
          <p:cNvGrpSpPr/>
          <p:nvPr/>
        </p:nvGrpSpPr>
        <p:grpSpPr>
          <a:xfrm>
            <a:off x="589915" y="1420495"/>
            <a:ext cx="1824990" cy="2402205"/>
            <a:chOff x="720" y="2236"/>
            <a:chExt cx="2874" cy="3783"/>
          </a:xfrm>
        </p:grpSpPr>
        <p:sp>
          <p:nvSpPr>
            <p:cNvPr id="29" name="椭圆 28"/>
            <p:cNvSpPr/>
            <p:nvPr>
              <p:custDataLst>
                <p:tags r:id="rId1"/>
              </p:custDataLst>
            </p:nvPr>
          </p:nvSpPr>
          <p:spPr>
            <a:xfrm>
              <a:off x="1307" y="2236"/>
              <a:ext cx="1701" cy="17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30" name="文本框 29"/>
            <p:cNvSpPr txBox="1"/>
            <p:nvPr>
              <p:custDataLst>
                <p:tags r:id="rId3"/>
              </p:custDataLst>
            </p:nvPr>
          </p:nvSpPr>
          <p:spPr>
            <a:xfrm>
              <a:off x="720" y="4253"/>
              <a:ext cx="2874" cy="712"/>
            </a:xfrm>
            <a:prstGeom prst="rect">
              <a:avLst/>
            </a:prstGeom>
            <a:noFill/>
          </p:spPr>
          <p:txBody>
            <a:bodyPr wrap="square" rtlCol="0">
              <a:noAutofit/>
            </a:bodyPr>
            <a:p>
              <a:pPr algn="ctr"/>
              <a:r>
                <a:rPr lang="en-US" altLang="zh-CN" sz="2400" dirty="0"/>
                <a:t>Jiho Ko</a:t>
              </a:r>
              <a:endParaRPr lang="en-US" altLang="zh-CN" sz="2400" dirty="0"/>
            </a:p>
          </p:txBody>
        </p:sp>
        <p:sp>
          <p:nvSpPr>
            <p:cNvPr id="31" name="文本框 30"/>
            <p:cNvSpPr txBox="1"/>
            <p:nvPr>
              <p:custDataLst>
                <p:tags r:id="rId4"/>
              </p:custDataLst>
            </p:nvPr>
          </p:nvSpPr>
          <p:spPr>
            <a:xfrm>
              <a:off x="746" y="5041"/>
              <a:ext cx="2823" cy="979"/>
            </a:xfrm>
            <a:prstGeom prst="rect">
              <a:avLst/>
            </a:prstGeom>
            <a:noFill/>
          </p:spPr>
          <p:txBody>
            <a:bodyPr wrap="square" rtlCol="0">
              <a:noAutofit/>
            </a:bodyPr>
            <a:p>
              <a:pPr algn="just"/>
              <a:r>
                <a:rPr lang="en-US" altLang="zh-CN" sz="1000" dirty="0"/>
                <a:t>Graduate student at </a:t>
              </a:r>
              <a:r>
                <a:rPr lang="en-US" altLang="ko-KR" sz="1000" dirty="0"/>
                <a:t>Pohang University of Science and Technology (POSTECH)’s  Climate System </a:t>
              </a:r>
              <a:r>
                <a:rPr lang="en-US" altLang="ko-KR" sz="1000"/>
                <a:t>Lab. </a:t>
              </a:r>
              <a:endParaRPr lang="en-US" altLang="ko-KR" sz="1000" dirty="0"/>
            </a:p>
          </p:txBody>
        </p:sp>
      </p:grpSp>
      <p:sp>
        <p:nvSpPr>
          <p:cNvPr id="19" name="文本框 18"/>
          <p:cNvSpPr txBox="1"/>
          <p:nvPr>
            <p:custDataLst>
              <p:tags r:id="rId5"/>
            </p:custDataLst>
          </p:nvPr>
        </p:nvSpPr>
        <p:spPr>
          <a:xfrm>
            <a:off x="4126230" y="2907030"/>
            <a:ext cx="2798445" cy="693420"/>
          </a:xfrm>
          <a:prstGeom prst="rect">
            <a:avLst/>
          </a:prstGeom>
          <a:noFill/>
        </p:spPr>
        <p:txBody>
          <a:bodyPr wrap="square" rtlCol="0">
            <a:noAutofit/>
          </a:bodyPr>
          <a:p>
            <a:pPr algn="ctr"/>
            <a:endParaRPr lang="en-US" altLang="zh-CN" sz="2400" dirty="0"/>
          </a:p>
        </p:txBody>
      </p:sp>
      <p:grpSp>
        <p:nvGrpSpPr>
          <p:cNvPr id="12" name="组合 11"/>
          <p:cNvGrpSpPr/>
          <p:nvPr/>
        </p:nvGrpSpPr>
        <p:grpSpPr>
          <a:xfrm>
            <a:off x="1969770" y="3939540"/>
            <a:ext cx="1824990" cy="2402205"/>
            <a:chOff x="720" y="2236"/>
            <a:chExt cx="2874" cy="3783"/>
          </a:xfrm>
        </p:grpSpPr>
        <p:sp>
          <p:nvSpPr>
            <p:cNvPr id="13" name="椭圆 12"/>
            <p:cNvSpPr/>
            <p:nvPr>
              <p:custDataLst>
                <p:tags r:id="rId6"/>
              </p:custDataLst>
            </p:nvPr>
          </p:nvSpPr>
          <p:spPr>
            <a:xfrm>
              <a:off x="1307" y="2236"/>
              <a:ext cx="1701" cy="17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4" name="文本框 13"/>
            <p:cNvSpPr txBox="1"/>
            <p:nvPr>
              <p:custDataLst>
                <p:tags r:id="rId8"/>
              </p:custDataLst>
            </p:nvPr>
          </p:nvSpPr>
          <p:spPr>
            <a:xfrm>
              <a:off x="720" y="4253"/>
              <a:ext cx="2874" cy="712"/>
            </a:xfrm>
            <a:prstGeom prst="rect">
              <a:avLst/>
            </a:prstGeom>
            <a:noFill/>
          </p:spPr>
          <p:txBody>
            <a:bodyPr wrap="square" rtlCol="0">
              <a:noAutofit/>
            </a:bodyPr>
            <a:p>
              <a:pPr algn="ctr"/>
              <a:r>
                <a:rPr lang="en-US" altLang="zh-CN" sz="2400" dirty="0" err="1">
                  <a:sym typeface="+mn-ea"/>
                </a:rPr>
                <a:t>Gunwoo</a:t>
              </a:r>
              <a:r>
                <a:rPr lang="en-US" altLang="zh-CN" sz="2400" dirty="0">
                  <a:sym typeface="+mn-ea"/>
                </a:rPr>
                <a:t> Do</a:t>
              </a:r>
              <a:endParaRPr lang="en-US" altLang="zh-CN" sz="2400" dirty="0"/>
            </a:p>
          </p:txBody>
        </p:sp>
        <p:sp>
          <p:nvSpPr>
            <p:cNvPr id="15" name="文本框 14"/>
            <p:cNvSpPr txBox="1"/>
            <p:nvPr>
              <p:custDataLst>
                <p:tags r:id="rId9"/>
              </p:custDataLst>
            </p:nvPr>
          </p:nvSpPr>
          <p:spPr>
            <a:xfrm>
              <a:off x="746" y="5041"/>
              <a:ext cx="2823" cy="979"/>
            </a:xfrm>
            <a:prstGeom prst="rect">
              <a:avLst/>
            </a:prstGeom>
            <a:noFill/>
          </p:spPr>
          <p:txBody>
            <a:bodyPr wrap="square" rtlCol="0">
              <a:noAutofit/>
            </a:bodyPr>
            <a:p>
              <a:pPr algn="just"/>
              <a:r>
                <a:rPr lang="en-US" altLang="zh-CN" sz="1000" dirty="0">
                  <a:sym typeface="+mn-ea"/>
                </a:rPr>
                <a:t>Graduate student at Korea Maritime &amp; Ocean University’s Climate Science Lab.  </a:t>
              </a:r>
              <a:endParaRPr lang="en-US" altLang="ko-KR" sz="1000" dirty="0"/>
            </a:p>
          </p:txBody>
        </p:sp>
      </p:grpSp>
      <p:grpSp>
        <p:nvGrpSpPr>
          <p:cNvPr id="16" name="组合 15"/>
          <p:cNvGrpSpPr/>
          <p:nvPr/>
        </p:nvGrpSpPr>
        <p:grpSpPr>
          <a:xfrm>
            <a:off x="3590290" y="1420495"/>
            <a:ext cx="1824990" cy="2402205"/>
            <a:chOff x="720" y="2236"/>
            <a:chExt cx="2874" cy="3783"/>
          </a:xfrm>
        </p:grpSpPr>
        <p:sp>
          <p:nvSpPr>
            <p:cNvPr id="40" name="椭圆 39"/>
            <p:cNvSpPr/>
            <p:nvPr>
              <p:custDataLst>
                <p:tags r:id="rId10"/>
              </p:custDataLst>
            </p:nvPr>
          </p:nvSpPr>
          <p:spPr>
            <a:xfrm>
              <a:off x="1307" y="2236"/>
              <a:ext cx="1701" cy="17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41" name="文本框 40"/>
            <p:cNvSpPr txBox="1"/>
            <p:nvPr>
              <p:custDataLst>
                <p:tags r:id="rId12"/>
              </p:custDataLst>
            </p:nvPr>
          </p:nvSpPr>
          <p:spPr>
            <a:xfrm>
              <a:off x="720" y="4253"/>
              <a:ext cx="2874" cy="712"/>
            </a:xfrm>
            <a:prstGeom prst="rect">
              <a:avLst/>
            </a:prstGeom>
            <a:noFill/>
          </p:spPr>
          <p:txBody>
            <a:bodyPr wrap="square" rtlCol="0">
              <a:noAutofit/>
            </a:bodyPr>
            <a:p>
              <a:pPr algn="ctr"/>
              <a:r>
                <a:rPr lang="en-US" altLang="zh-CN" sz="2400" dirty="0">
                  <a:sym typeface="+mn-ea"/>
                </a:rPr>
                <a:t>Changi Lee</a:t>
              </a:r>
              <a:endParaRPr lang="en-US" altLang="zh-CN" sz="2400" dirty="0"/>
            </a:p>
          </p:txBody>
        </p:sp>
        <p:sp>
          <p:nvSpPr>
            <p:cNvPr id="42" name="文本框 41"/>
            <p:cNvSpPr txBox="1"/>
            <p:nvPr>
              <p:custDataLst>
                <p:tags r:id="rId13"/>
              </p:custDataLst>
            </p:nvPr>
          </p:nvSpPr>
          <p:spPr>
            <a:xfrm>
              <a:off x="746" y="5041"/>
              <a:ext cx="2823" cy="979"/>
            </a:xfrm>
            <a:prstGeom prst="rect">
              <a:avLst/>
            </a:prstGeom>
            <a:noFill/>
          </p:spPr>
          <p:txBody>
            <a:bodyPr wrap="square" rtlCol="0">
              <a:noAutofit/>
            </a:bodyPr>
            <a:p>
              <a:pPr algn="just"/>
              <a:r>
                <a:rPr lang="en-US" altLang="zh-CN" sz="1000" dirty="0">
                  <a:sym typeface="+mn-ea"/>
                </a:rPr>
                <a:t>Graduate student at Chonnam National University’s Climate Science Lab. My major is education, but I interested in climate and atmospheric science.</a:t>
              </a:r>
              <a:endParaRPr lang="en-US" altLang="ko-KR" sz="1000" dirty="0"/>
            </a:p>
          </p:txBody>
        </p:sp>
      </p:grpSp>
      <p:grpSp>
        <p:nvGrpSpPr>
          <p:cNvPr id="48" name="组合 47"/>
          <p:cNvGrpSpPr/>
          <p:nvPr/>
        </p:nvGrpSpPr>
        <p:grpSpPr>
          <a:xfrm>
            <a:off x="5046345" y="3839845"/>
            <a:ext cx="1824990" cy="2402205"/>
            <a:chOff x="720" y="2236"/>
            <a:chExt cx="2874" cy="3783"/>
          </a:xfrm>
        </p:grpSpPr>
        <p:sp>
          <p:nvSpPr>
            <p:cNvPr id="49" name="椭圆 48"/>
            <p:cNvSpPr/>
            <p:nvPr>
              <p:custDataLst>
                <p:tags r:id="rId14"/>
              </p:custDataLst>
            </p:nvPr>
          </p:nvSpPr>
          <p:spPr>
            <a:xfrm>
              <a:off x="1307" y="2236"/>
              <a:ext cx="1701" cy="170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0" name="文本框 49"/>
            <p:cNvSpPr txBox="1"/>
            <p:nvPr>
              <p:custDataLst>
                <p:tags r:id="rId16"/>
              </p:custDataLst>
            </p:nvPr>
          </p:nvSpPr>
          <p:spPr>
            <a:xfrm>
              <a:off x="720" y="4253"/>
              <a:ext cx="2874" cy="712"/>
            </a:xfrm>
            <a:prstGeom prst="rect">
              <a:avLst/>
            </a:prstGeom>
            <a:noFill/>
          </p:spPr>
          <p:txBody>
            <a:bodyPr wrap="square" rtlCol="0">
              <a:noAutofit/>
            </a:bodyPr>
            <a:p>
              <a:pPr algn="ctr"/>
              <a:r>
                <a:rPr lang="en-US" altLang="zh-CN" sz="2400" dirty="0">
                  <a:sym typeface="+mn-ea"/>
                </a:rPr>
                <a:t>Dasom Ryu</a:t>
              </a:r>
              <a:endParaRPr lang="en-US" altLang="zh-CN" sz="2400" dirty="0"/>
            </a:p>
          </p:txBody>
        </p:sp>
        <p:sp>
          <p:nvSpPr>
            <p:cNvPr id="51" name="文本框 50"/>
            <p:cNvSpPr txBox="1"/>
            <p:nvPr>
              <p:custDataLst>
                <p:tags r:id="rId17"/>
              </p:custDataLst>
            </p:nvPr>
          </p:nvSpPr>
          <p:spPr>
            <a:xfrm>
              <a:off x="746" y="5041"/>
              <a:ext cx="2823" cy="979"/>
            </a:xfrm>
            <a:prstGeom prst="rect">
              <a:avLst/>
            </a:prstGeom>
            <a:noFill/>
          </p:spPr>
          <p:txBody>
            <a:bodyPr wrap="square" rtlCol="0">
              <a:noAutofit/>
            </a:bodyPr>
            <a:p>
              <a:pPr algn="just"/>
              <a:r>
                <a:rPr lang="en-US" altLang="zh-CN" sz="1000" dirty="0">
                  <a:sym typeface="+mn-ea"/>
                </a:rPr>
                <a:t>Graduate student at Korea Maritime &amp; Ocean University’s Climate Science Lab.  </a:t>
              </a:r>
              <a:endParaRPr lang="en-US" altLang="ko-KR" sz="1000" dirty="0"/>
            </a:p>
          </p:txBody>
        </p:sp>
      </p:grpSp>
      <p:grpSp>
        <p:nvGrpSpPr>
          <p:cNvPr id="52" name="组合 51"/>
          <p:cNvGrpSpPr/>
          <p:nvPr/>
        </p:nvGrpSpPr>
        <p:grpSpPr>
          <a:xfrm>
            <a:off x="6652260" y="1420495"/>
            <a:ext cx="1824990" cy="2402205"/>
            <a:chOff x="720" y="2236"/>
            <a:chExt cx="2874" cy="3783"/>
          </a:xfrm>
        </p:grpSpPr>
        <p:sp>
          <p:nvSpPr>
            <p:cNvPr id="53" name="椭圆 52"/>
            <p:cNvSpPr/>
            <p:nvPr>
              <p:custDataLst>
                <p:tags r:id="rId18"/>
              </p:custDataLst>
            </p:nvPr>
          </p:nvSpPr>
          <p:spPr>
            <a:xfrm>
              <a:off x="1307" y="2236"/>
              <a:ext cx="1701" cy="1700"/>
            </a:xfrm>
            <a:prstGeom prst="ellipse">
              <a:avLst/>
            </a:prstGeom>
            <a:blipFill dpi="0" rotWithShape="1">
              <a:blip r:embed="rId19">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4" name="文本框 53"/>
            <p:cNvSpPr txBox="1"/>
            <p:nvPr>
              <p:custDataLst>
                <p:tags r:id="rId20"/>
              </p:custDataLst>
            </p:nvPr>
          </p:nvSpPr>
          <p:spPr>
            <a:xfrm>
              <a:off x="720" y="4253"/>
              <a:ext cx="2874" cy="712"/>
            </a:xfrm>
            <a:prstGeom prst="rect">
              <a:avLst/>
            </a:prstGeom>
            <a:noFill/>
          </p:spPr>
          <p:txBody>
            <a:bodyPr wrap="square" rtlCol="0">
              <a:noAutofit/>
            </a:bodyPr>
            <a:p>
              <a:pPr algn="ctr"/>
              <a:r>
                <a:rPr lang="en-US" altLang="zh-CN" sz="2400">
                  <a:sym typeface="+mn-ea"/>
                </a:rPr>
                <a:t>Jinwan</a:t>
              </a:r>
              <a:r>
                <a:rPr lang="ko-KR" altLang="en-US" sz="2400">
                  <a:sym typeface="+mn-ea"/>
                </a:rPr>
                <a:t> </a:t>
              </a:r>
              <a:r>
                <a:rPr lang="en-US" altLang="ko-KR" sz="2400">
                  <a:sym typeface="+mn-ea"/>
                </a:rPr>
                <a:t>Joo</a:t>
              </a:r>
              <a:endParaRPr lang="en-US" altLang="zh-CN" sz="2400" dirty="0"/>
            </a:p>
          </p:txBody>
        </p:sp>
        <p:sp>
          <p:nvSpPr>
            <p:cNvPr id="55" name="文本框 54"/>
            <p:cNvSpPr txBox="1"/>
            <p:nvPr>
              <p:custDataLst>
                <p:tags r:id="rId21"/>
              </p:custDataLst>
            </p:nvPr>
          </p:nvSpPr>
          <p:spPr>
            <a:xfrm>
              <a:off x="746" y="5041"/>
              <a:ext cx="2823" cy="979"/>
            </a:xfrm>
            <a:prstGeom prst="rect">
              <a:avLst/>
            </a:prstGeom>
            <a:noFill/>
          </p:spPr>
          <p:txBody>
            <a:bodyPr wrap="square" rtlCol="0">
              <a:noAutofit/>
            </a:bodyPr>
            <a:p>
              <a:pPr algn="just"/>
              <a:r>
                <a:rPr lang="en-US" altLang="zh-CN" sz="1000" dirty="0">
                  <a:sym typeface="+mn-ea"/>
                </a:rPr>
                <a:t>Student at Kyungpook National University’s Mesoscale Weather Extremes Lab. </a:t>
              </a:r>
              <a:endParaRPr lang="en-US" altLang="ko-KR" sz="1000" dirty="0"/>
            </a:p>
          </p:txBody>
        </p:sp>
      </p:grpSp>
      <p:grpSp>
        <p:nvGrpSpPr>
          <p:cNvPr id="56" name="组合 55"/>
          <p:cNvGrpSpPr/>
          <p:nvPr/>
        </p:nvGrpSpPr>
        <p:grpSpPr>
          <a:xfrm>
            <a:off x="7960360" y="3889375"/>
            <a:ext cx="2205355" cy="2402840"/>
            <a:chOff x="720" y="2236"/>
            <a:chExt cx="3473" cy="3784"/>
          </a:xfrm>
        </p:grpSpPr>
        <p:sp>
          <p:nvSpPr>
            <p:cNvPr id="57" name="椭圆 56"/>
            <p:cNvSpPr/>
            <p:nvPr>
              <p:custDataLst>
                <p:tags r:id="rId22"/>
              </p:custDataLst>
            </p:nvPr>
          </p:nvSpPr>
          <p:spPr>
            <a:xfrm>
              <a:off x="1606" y="2236"/>
              <a:ext cx="1701" cy="1700"/>
            </a:xfrm>
            <a:prstGeom prst="ellipse">
              <a:avLst/>
            </a:prstGeom>
            <a:blipFill dpi="0" rotWithShape="1">
              <a:blip r:embed="rId23">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8" name="文本框 57"/>
            <p:cNvSpPr txBox="1"/>
            <p:nvPr>
              <p:custDataLst>
                <p:tags r:id="rId24"/>
              </p:custDataLst>
            </p:nvPr>
          </p:nvSpPr>
          <p:spPr>
            <a:xfrm>
              <a:off x="720" y="4253"/>
              <a:ext cx="3473" cy="712"/>
            </a:xfrm>
            <a:prstGeom prst="rect">
              <a:avLst/>
            </a:prstGeom>
            <a:noFill/>
          </p:spPr>
          <p:txBody>
            <a:bodyPr wrap="square" rtlCol="0">
              <a:noAutofit/>
            </a:bodyPr>
            <a:p>
              <a:pPr algn="ctr"/>
              <a:r>
                <a:rPr lang="en-US" altLang="zh-CN" sz="2400" dirty="0">
                  <a:sym typeface="+mn-ea"/>
                </a:rPr>
                <a:t>Haedo Baek</a:t>
              </a:r>
              <a:endParaRPr lang="en-US" altLang="zh-CN" sz="2400" dirty="0"/>
            </a:p>
          </p:txBody>
        </p:sp>
        <p:sp>
          <p:nvSpPr>
            <p:cNvPr id="59" name="文本框 58"/>
            <p:cNvSpPr txBox="1"/>
            <p:nvPr>
              <p:custDataLst>
                <p:tags r:id="rId25"/>
              </p:custDataLst>
            </p:nvPr>
          </p:nvSpPr>
          <p:spPr>
            <a:xfrm>
              <a:off x="1045" y="5041"/>
              <a:ext cx="2823" cy="979"/>
            </a:xfrm>
            <a:prstGeom prst="rect">
              <a:avLst/>
            </a:prstGeom>
            <a:noFill/>
          </p:spPr>
          <p:txBody>
            <a:bodyPr wrap="square" rtlCol="0">
              <a:noAutofit/>
            </a:bodyPr>
            <a:p>
              <a:pPr algn="just"/>
              <a:r>
                <a:rPr lang="en-US" altLang="zh-CN" sz="1000" dirty="0">
                  <a:sym typeface="+mn-ea"/>
                </a:rPr>
                <a:t>Graduate student at </a:t>
              </a:r>
              <a:r>
                <a:rPr lang="en-US" altLang="ko-KR" sz="1000" dirty="0" err="1">
                  <a:sym typeface="+mn-ea"/>
                </a:rPr>
                <a:t>Chungnam</a:t>
              </a:r>
              <a:r>
                <a:rPr lang="en-US" altLang="ko-KR" sz="1000" dirty="0">
                  <a:sym typeface="+mn-ea"/>
                </a:rPr>
                <a:t> National University`s </a:t>
              </a:r>
              <a:r>
                <a:rPr lang="en-US" altLang="zh-CN" sz="1000" dirty="0">
                  <a:sym typeface="+mn-ea"/>
                </a:rPr>
                <a:t>Ocean Climate Dynamics LAB.</a:t>
              </a:r>
              <a:endParaRPr lang="en-US" altLang="ko-KR" sz="1000" dirty="0"/>
            </a:p>
          </p:txBody>
        </p:sp>
      </p:grpSp>
      <p:grpSp>
        <p:nvGrpSpPr>
          <p:cNvPr id="60" name="组合 59"/>
          <p:cNvGrpSpPr/>
          <p:nvPr/>
        </p:nvGrpSpPr>
        <p:grpSpPr>
          <a:xfrm>
            <a:off x="9714230" y="1420495"/>
            <a:ext cx="1824990" cy="2402205"/>
            <a:chOff x="720" y="2236"/>
            <a:chExt cx="2874" cy="3783"/>
          </a:xfrm>
        </p:grpSpPr>
        <p:sp>
          <p:nvSpPr>
            <p:cNvPr id="61" name="椭圆 60"/>
            <p:cNvSpPr/>
            <p:nvPr>
              <p:custDataLst>
                <p:tags r:id="rId26"/>
              </p:custDataLst>
            </p:nvPr>
          </p:nvSpPr>
          <p:spPr>
            <a:xfrm>
              <a:off x="1307" y="2236"/>
              <a:ext cx="1701" cy="1700"/>
            </a:xfrm>
            <a:prstGeom prst="ellipse">
              <a:avLst/>
            </a:prstGeom>
            <a:blipFill dpi="0" rotWithShape="1">
              <a:blip r:embed="rId27">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62" name="文本框 61"/>
            <p:cNvSpPr txBox="1"/>
            <p:nvPr>
              <p:custDataLst>
                <p:tags r:id="rId28"/>
              </p:custDataLst>
            </p:nvPr>
          </p:nvSpPr>
          <p:spPr>
            <a:xfrm>
              <a:off x="720" y="4253"/>
              <a:ext cx="2874" cy="712"/>
            </a:xfrm>
            <a:prstGeom prst="rect">
              <a:avLst/>
            </a:prstGeom>
            <a:noFill/>
          </p:spPr>
          <p:txBody>
            <a:bodyPr wrap="square" rtlCol="0">
              <a:noAutofit/>
            </a:bodyPr>
            <a:p>
              <a:pPr algn="ctr"/>
              <a:r>
                <a:rPr lang="en-US" altLang="zh-CN" sz="2400">
                  <a:sym typeface="+mn-ea"/>
                </a:rPr>
                <a:t>Yelim Kim</a:t>
              </a:r>
              <a:endParaRPr lang="en-US" altLang="zh-CN" sz="2400" dirty="0"/>
            </a:p>
          </p:txBody>
        </p:sp>
        <p:sp>
          <p:nvSpPr>
            <p:cNvPr id="63" name="文本框 62"/>
            <p:cNvSpPr txBox="1"/>
            <p:nvPr>
              <p:custDataLst>
                <p:tags r:id="rId29"/>
              </p:custDataLst>
            </p:nvPr>
          </p:nvSpPr>
          <p:spPr>
            <a:xfrm>
              <a:off x="746" y="5041"/>
              <a:ext cx="2823" cy="979"/>
            </a:xfrm>
            <a:prstGeom prst="rect">
              <a:avLst/>
            </a:prstGeom>
            <a:noFill/>
          </p:spPr>
          <p:txBody>
            <a:bodyPr wrap="square" rtlCol="0">
              <a:noAutofit/>
            </a:bodyPr>
            <a:p>
              <a:pPr algn="just"/>
              <a:r>
                <a:rPr lang="en-US" altLang="zh-CN" sz="1000">
                  <a:sym typeface="+mn-ea"/>
                </a:rPr>
                <a:t>Research Assistant at Seoul National University's Weather and Climate Dynamics Lab,</a:t>
              </a:r>
              <a:endParaRPr lang="en-US" altLang="zh-CN" sz="1000"/>
            </a:p>
            <a:p>
              <a:pPr algn="just"/>
              <a:endParaRPr lang="en-US" altLang="ko-KR" sz="100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Insights from the Hackathon</a:t>
            </a:r>
          </a:p>
        </p:txBody>
      </p:sp>
      <p:sp>
        <p:nvSpPr>
          <p:cNvPr id="104" name="Google Shape;104;g7d4a0609a6_0_81"/>
          <p:cNvSpPr txBox="1">
            <a:spLocks noGrp="1"/>
          </p:cNvSpPr>
          <p:nvPr>
            <p:ph type="body" idx="1"/>
            <p:custDataLst>
              <p:tags r:id="rId1"/>
            </p:custDataLst>
          </p:nvPr>
        </p:nvSpPr>
        <p:spPr>
          <a:xfrm>
            <a:off x="493395" y="1349375"/>
            <a:ext cx="11265535" cy="107188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t>P</a:t>
            </a:r>
            <a:r>
              <a:rPr sz="3000"/>
              <a:t>otential research topics for future exploration.</a:t>
            </a:r>
            <a:endParaRPr sz="3000"/>
          </a:p>
          <a:p>
            <a:pPr marL="457200" lvl="1" indent="0" algn="l" rtl="0">
              <a:spcBef>
                <a:spcPts val="640"/>
              </a:spcBef>
              <a:spcAft>
                <a:spcPts val="0"/>
              </a:spcAft>
              <a:buClr>
                <a:schemeClr val="dk1"/>
              </a:buClr>
              <a:buSzPts val="3200"/>
              <a:buNone/>
            </a:pPr>
            <a:r>
              <a:rPr lang="en-US" sz="2625">
                <a:sym typeface="+mn-ea"/>
              </a:rPr>
              <a:t>3. enhance UI for real-case</a:t>
            </a:r>
            <a:endParaRPr lang="en-US" sz="2625"/>
          </a:p>
        </p:txBody>
      </p:sp>
      <p:pic>
        <p:nvPicPr>
          <p:cNvPr id="3" name="图片 2"/>
          <p:cNvPicPr>
            <a:picLocks noChangeAspect="1"/>
          </p:cNvPicPr>
          <p:nvPr/>
        </p:nvPicPr>
        <p:blipFill>
          <a:blip r:embed="rId2"/>
          <a:stretch>
            <a:fillRect/>
          </a:stretch>
        </p:blipFill>
        <p:spPr>
          <a:xfrm>
            <a:off x="1221105" y="3561080"/>
            <a:ext cx="9731375" cy="12966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Insights from the Hackathon</a:t>
            </a:r>
          </a:p>
        </p:txBody>
      </p:sp>
      <p:sp>
        <p:nvSpPr>
          <p:cNvPr id="104" name="Google Shape;104;g7d4a0609a6_0_81"/>
          <p:cNvSpPr txBox="1">
            <a:spLocks noGrp="1"/>
          </p:cNvSpPr>
          <p:nvPr>
            <p:ph type="body" idx="1"/>
            <p:custDataLst>
              <p:tags r:id="rId1"/>
            </p:custDataLst>
          </p:nvPr>
        </p:nvSpPr>
        <p:spPr>
          <a:xfrm>
            <a:off x="493395" y="1349375"/>
            <a:ext cx="11265535" cy="102235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sym typeface="+mn-ea"/>
              </a:rPr>
              <a:t>I</a:t>
            </a:r>
            <a:r>
              <a:rPr sz="3000">
                <a:sym typeface="+mn-ea"/>
              </a:rPr>
              <a:t>deas on how </a:t>
            </a:r>
            <a:r>
              <a:rPr lang="en-US" sz="3000">
                <a:sym typeface="+mn-ea"/>
              </a:rPr>
              <a:t>we </a:t>
            </a:r>
            <a:r>
              <a:rPr sz="3000">
                <a:sym typeface="+mn-ea"/>
              </a:rPr>
              <a:t>can apply the knowledge gained in </a:t>
            </a:r>
            <a:r>
              <a:rPr lang="en-US" sz="3000">
                <a:sym typeface="+mn-ea"/>
              </a:rPr>
              <a:t>our </a:t>
            </a:r>
            <a:r>
              <a:rPr sz="3000">
                <a:sym typeface="+mn-ea"/>
              </a:rPr>
              <a:t>respective labs.</a:t>
            </a:r>
            <a:endParaRPr sz="3000"/>
          </a:p>
        </p:txBody>
      </p:sp>
      <p:sp>
        <p:nvSpPr>
          <p:cNvPr id="2" name="矩形标注 1"/>
          <p:cNvSpPr/>
          <p:nvPr>
            <p:custDataLst>
              <p:tags r:id="rId2"/>
            </p:custDataLst>
          </p:nvPr>
        </p:nvSpPr>
        <p:spPr>
          <a:xfrm>
            <a:off x="2418715" y="4095115"/>
            <a:ext cx="3026410" cy="763905"/>
          </a:xfrm>
          <a:prstGeom prst="wedgeRectCallout">
            <a:avLst>
              <a:gd name="adj1" fmla="val -57553"/>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기후변화 시나리오를 이용한 미래</a:t>
            </a:r>
            <a:endParaRPr>
              <a:solidFill>
                <a:schemeClr val="tx1"/>
              </a:solidFill>
              <a:latin typeface="맑은 고딕" panose="020B0503020000020004" charset="-127"/>
              <a:ea typeface="맑은 고딕" panose="020B0503020000020004" charset="-127"/>
              <a:cs typeface="맑은 고딕" panose="020B0503020000020004" charset="-127"/>
            </a:endParaRPr>
          </a:p>
          <a:p>
            <a:pPr algn="ctr"/>
            <a:r>
              <a:rPr>
                <a:solidFill>
                  <a:schemeClr val="tx1"/>
                </a:solidFill>
                <a:latin typeface="맑은 고딕" panose="020B0503020000020004" charset="-127"/>
                <a:ea typeface="맑은 고딕" panose="020B0503020000020004" charset="-127"/>
                <a:cs typeface="맑은 고딕" panose="020B0503020000020004" charset="-127"/>
              </a:rPr>
              <a:t>기후에서의 태풍 진로 및 강도 예측</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5" name="椭圆 4"/>
          <p:cNvSpPr/>
          <p:nvPr>
            <p:custDataLst>
              <p:tags r:id="rId3"/>
            </p:custDataLst>
          </p:nvPr>
        </p:nvSpPr>
        <p:spPr>
          <a:xfrm>
            <a:off x="901065" y="3890645"/>
            <a:ext cx="1080135" cy="10795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8" name="矩形标注 7"/>
          <p:cNvSpPr/>
          <p:nvPr>
            <p:custDataLst>
              <p:tags r:id="rId5"/>
            </p:custDataLst>
          </p:nvPr>
        </p:nvSpPr>
        <p:spPr>
          <a:xfrm>
            <a:off x="2418715" y="2778125"/>
            <a:ext cx="3026410" cy="799465"/>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한파 발생 예측에서는 태풍보다 </a:t>
            </a:r>
            <a:endParaRPr>
              <a:solidFill>
                <a:schemeClr val="tx1"/>
              </a:solidFill>
              <a:latin typeface="맑은 고딕" panose="020B0503020000020004" charset="-127"/>
              <a:ea typeface="맑은 고딕" panose="020B0503020000020004" charset="-127"/>
              <a:cs typeface="맑은 고딕" panose="020B0503020000020004" charset="-127"/>
            </a:endParaRPr>
          </a:p>
          <a:p>
            <a:pPr algn="ctr"/>
            <a:r>
              <a:rPr>
                <a:solidFill>
                  <a:schemeClr val="tx1"/>
                </a:solidFill>
                <a:latin typeface="맑은 고딕" panose="020B0503020000020004" charset="-127"/>
                <a:ea typeface="맑은 고딕" panose="020B0503020000020004" charset="-127"/>
                <a:cs typeface="맑은 고딕" panose="020B0503020000020004" charset="-127"/>
              </a:rPr>
              <a:t>더 나은 예측 성능을 보일 것으로 </a:t>
            </a:r>
            <a:endParaRPr>
              <a:solidFill>
                <a:schemeClr val="tx1"/>
              </a:solidFill>
              <a:latin typeface="맑은 고딕" panose="020B0503020000020004" charset="-127"/>
              <a:ea typeface="맑은 고딕" panose="020B0503020000020004" charset="-127"/>
              <a:cs typeface="맑은 고딕" panose="020B0503020000020004" charset="-127"/>
            </a:endParaRPr>
          </a:p>
          <a:p>
            <a:pPr algn="ctr"/>
            <a:r>
              <a:rPr>
                <a:solidFill>
                  <a:schemeClr val="tx1"/>
                </a:solidFill>
                <a:latin typeface="맑은 고딕" panose="020B0503020000020004" charset="-127"/>
                <a:ea typeface="맑은 고딕" panose="020B0503020000020004" charset="-127"/>
                <a:cs typeface="맑은 고딕" panose="020B0503020000020004" charset="-127"/>
              </a:rPr>
              <a:t>생각이 들고, 적용해보고 싶</a:t>
            </a:r>
            <a:r>
              <a:rPr lang="ko-KR">
                <a:solidFill>
                  <a:schemeClr val="tx1"/>
                </a:solidFill>
                <a:latin typeface="맑은 고딕" panose="020B0503020000020004" charset="-127"/>
                <a:ea typeface="맑은 고딕" panose="020B0503020000020004" charset="-127"/>
                <a:cs typeface="맑은 고딕" panose="020B0503020000020004" charset="-127"/>
              </a:rPr>
              <a:t>다</a:t>
            </a:r>
            <a:endParaRPr lang="ko-K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40" name="椭圆 39"/>
          <p:cNvSpPr/>
          <p:nvPr>
            <p:custDataLst>
              <p:tags r:id="rId6"/>
            </p:custDataLst>
          </p:nvPr>
        </p:nvSpPr>
        <p:spPr>
          <a:xfrm>
            <a:off x="901065" y="2562225"/>
            <a:ext cx="1080135" cy="10795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3" name="椭圆 12"/>
          <p:cNvSpPr/>
          <p:nvPr>
            <p:custDataLst>
              <p:tags r:id="rId8"/>
            </p:custDataLst>
          </p:nvPr>
        </p:nvSpPr>
        <p:spPr>
          <a:xfrm>
            <a:off x="10017760" y="2508885"/>
            <a:ext cx="1080135" cy="10795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2" name="矩形标注 11"/>
          <p:cNvSpPr/>
          <p:nvPr>
            <p:custDataLst>
              <p:tags r:id="rId10"/>
            </p:custDataLst>
          </p:nvPr>
        </p:nvSpPr>
        <p:spPr>
          <a:xfrm>
            <a:off x="6597650" y="2136775"/>
            <a:ext cx="2759075" cy="763905"/>
          </a:xfrm>
          <a:prstGeom prst="wedgeRectCallout">
            <a:avLst>
              <a:gd name="adj1" fmla="val 63509"/>
              <a:gd name="adj2" fmla="val 48088"/>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rPr>
              <a:t>현재</a:t>
            </a:r>
            <a:r>
              <a:rPr lang="en-US" altLang="ko-KR">
                <a:solidFill>
                  <a:schemeClr val="tx1"/>
                </a:solidFill>
              </a:rPr>
              <a:t> </a:t>
            </a:r>
            <a:r>
              <a:rPr lang="ko-KR" altLang="en-US">
                <a:solidFill>
                  <a:schemeClr val="tx1"/>
                </a:solidFill>
              </a:rPr>
              <a:t>딥러닝</a:t>
            </a:r>
            <a:r>
              <a:rPr lang="en-US" altLang="ko-KR">
                <a:solidFill>
                  <a:schemeClr val="tx1"/>
                </a:solidFill>
              </a:rPr>
              <a:t> </a:t>
            </a:r>
            <a:r>
              <a:rPr lang="ko-KR" altLang="en-US">
                <a:solidFill>
                  <a:schemeClr val="tx1"/>
                </a:solidFill>
              </a:rPr>
              <a:t>모델들의</a:t>
            </a:r>
            <a:endParaRPr lang="ko-KR" altLang="en-US">
              <a:solidFill>
                <a:schemeClr val="tx1"/>
              </a:solidFill>
            </a:endParaRPr>
          </a:p>
          <a:p>
            <a:pPr algn="ctr"/>
            <a:r>
              <a:rPr lang="ko-KR" altLang="en-US">
                <a:solidFill>
                  <a:schemeClr val="tx1"/>
                </a:solidFill>
              </a:rPr>
              <a:t>성능향상을</a:t>
            </a:r>
            <a:r>
              <a:rPr lang="en-US" altLang="ko-KR">
                <a:solidFill>
                  <a:schemeClr val="tx1"/>
                </a:solidFill>
              </a:rPr>
              <a:t> </a:t>
            </a:r>
            <a:r>
              <a:rPr lang="ko-KR" altLang="en-US">
                <a:solidFill>
                  <a:schemeClr val="tx1"/>
                </a:solidFill>
              </a:rPr>
              <a:t>위한</a:t>
            </a:r>
            <a:r>
              <a:rPr lang="en-US" altLang="ko-KR">
                <a:solidFill>
                  <a:schemeClr val="tx1"/>
                </a:solidFill>
              </a:rPr>
              <a:t> </a:t>
            </a:r>
            <a:r>
              <a:rPr lang="ko-KR" altLang="en-US">
                <a:solidFill>
                  <a:schemeClr val="tx1"/>
                </a:solidFill>
              </a:rPr>
              <a:t>언급된</a:t>
            </a:r>
            <a:r>
              <a:rPr lang="en-US" altLang="ko-KR">
                <a:solidFill>
                  <a:schemeClr val="tx1"/>
                </a:solidFill>
              </a:rPr>
              <a:t> </a:t>
            </a:r>
            <a:r>
              <a:rPr lang="ko-KR" altLang="en-US">
                <a:solidFill>
                  <a:schemeClr val="tx1"/>
                </a:solidFill>
              </a:rPr>
              <a:t>개선</a:t>
            </a:r>
            <a:r>
              <a:rPr lang="ko-KR" altLang="en-US">
                <a:solidFill>
                  <a:schemeClr val="tx1"/>
                </a:solidFill>
              </a:rPr>
              <a:t>점</a:t>
            </a:r>
            <a:endParaRPr lang="ko-KR" altLang="en-US">
              <a:solidFill>
                <a:schemeClr val="tx1"/>
              </a:solidFill>
            </a:endParaRPr>
          </a:p>
        </p:txBody>
      </p:sp>
      <p:sp>
        <p:nvSpPr>
          <p:cNvPr id="29" name="椭圆 28"/>
          <p:cNvSpPr/>
          <p:nvPr>
            <p:custDataLst>
              <p:tags r:id="rId11"/>
            </p:custDataLst>
          </p:nvPr>
        </p:nvSpPr>
        <p:spPr>
          <a:xfrm>
            <a:off x="10017760" y="3913505"/>
            <a:ext cx="1080135" cy="10795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5" name="矩形标注 14"/>
          <p:cNvSpPr/>
          <p:nvPr>
            <p:custDataLst>
              <p:tags r:id="rId13"/>
            </p:custDataLst>
          </p:nvPr>
        </p:nvSpPr>
        <p:spPr>
          <a:xfrm>
            <a:off x="6597650" y="3206115"/>
            <a:ext cx="2759710" cy="2311400"/>
          </a:xfrm>
          <a:prstGeom prst="wedgeRectCallout">
            <a:avLst>
              <a:gd name="adj1" fmla="val 61504"/>
              <a:gd name="adj2" fmla="val -12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FCN의 inference 코드를 계속 수정하며 돌리면서 했던 경험을 바탕으로 딥러닝 모델을 활용할 때 어떤식으로 코드를 구성해서 작동시키면 될지에 로직에 대해 이해하게 된 것을 적용시켜 직접 모델을 구현하여 실행하여 현재 도메인에 적용 시키면 될 것이라 생각이 들었습니다.</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53" name="椭圆 52"/>
          <p:cNvSpPr/>
          <p:nvPr>
            <p:custDataLst>
              <p:tags r:id="rId14"/>
            </p:custDataLst>
          </p:nvPr>
        </p:nvSpPr>
        <p:spPr>
          <a:xfrm>
            <a:off x="901065" y="5219065"/>
            <a:ext cx="1080135" cy="107950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6" name="矩形标注 15"/>
          <p:cNvSpPr/>
          <p:nvPr>
            <p:custDataLst>
              <p:tags r:id="rId16"/>
            </p:custDataLst>
          </p:nvPr>
        </p:nvSpPr>
        <p:spPr>
          <a:xfrm>
            <a:off x="2418715" y="5376545"/>
            <a:ext cx="3026410" cy="763905"/>
          </a:xfrm>
          <a:prstGeom prst="wedgeRectCallout">
            <a:avLst>
              <a:gd name="adj1" fmla="val -59085"/>
              <a:gd name="adj2" fmla="val 3449"/>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자연 재해로 인해 발생하는 사회 </a:t>
            </a:r>
            <a:endParaRPr>
              <a:solidFill>
                <a:schemeClr val="tx1"/>
              </a:solidFill>
              <a:latin typeface="맑은 고딕" panose="020B0503020000020004" charset="-127"/>
              <a:ea typeface="맑은 고딕" panose="020B0503020000020004" charset="-127"/>
              <a:cs typeface="맑은 고딕" panose="020B0503020000020004" charset="-127"/>
            </a:endParaRPr>
          </a:p>
          <a:p>
            <a:pPr algn="ctr"/>
            <a:r>
              <a:rPr>
                <a:solidFill>
                  <a:schemeClr val="tx1"/>
                </a:solidFill>
                <a:latin typeface="맑은 고딕" panose="020B0503020000020004" charset="-127"/>
                <a:ea typeface="맑은 고딕" panose="020B0503020000020004" charset="-127"/>
                <a:cs typeface="맑은 고딕" panose="020B0503020000020004" charset="-127"/>
              </a:rPr>
              <a:t>경제적 피해 예측</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3" name="矩形标注 2"/>
          <p:cNvSpPr/>
          <p:nvPr>
            <p:custDataLst>
              <p:tags r:id="rId17"/>
            </p:custDataLst>
          </p:nvPr>
        </p:nvSpPr>
        <p:spPr>
          <a:xfrm>
            <a:off x="6597650" y="5817870"/>
            <a:ext cx="2759075" cy="524510"/>
          </a:xfrm>
          <a:prstGeom prst="wedgeRectCallout">
            <a:avLst>
              <a:gd name="adj1" fmla="val 64867"/>
              <a:gd name="adj2" fmla="val -968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0" lvl="1" indent="-457200" algn="ctr" rtl="0">
              <a:spcBef>
                <a:spcPts val="640"/>
              </a:spcBef>
              <a:spcAft>
                <a:spcPts val="0"/>
              </a:spcAft>
              <a:buClr>
                <a:schemeClr val="dk1"/>
              </a:buClr>
              <a:buSzPts val="3200"/>
            </a:pPr>
            <a:r>
              <a:rPr lang="en-US" altLang="ko-KR">
                <a:solidFill>
                  <a:schemeClr val="tx1"/>
                </a:solidFill>
              </a:rPr>
              <a:t>UI for Real-case</a:t>
            </a:r>
            <a:endParaRPr lang="en-US" altLang="ko-KR">
              <a:solidFill>
                <a:schemeClr val="tx1"/>
              </a:solidFill>
            </a:endParaRPr>
          </a:p>
        </p:txBody>
      </p:sp>
      <p:sp>
        <p:nvSpPr>
          <p:cNvPr id="61" name="椭圆 60"/>
          <p:cNvSpPr/>
          <p:nvPr>
            <p:custDataLst>
              <p:tags r:id="rId18"/>
            </p:custDataLst>
          </p:nvPr>
        </p:nvSpPr>
        <p:spPr>
          <a:xfrm>
            <a:off x="10017760" y="5318125"/>
            <a:ext cx="1080135" cy="1079500"/>
          </a:xfrm>
          <a:prstGeom prst="ellipse">
            <a:avLst/>
          </a:prstGeom>
          <a:blipFill dpi="0" rotWithShape="1">
            <a:blip r:embed="rId19">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Insights from the Hackathon</a:t>
            </a:r>
          </a:p>
        </p:txBody>
      </p:sp>
      <p:sp>
        <p:nvSpPr>
          <p:cNvPr id="104" name="Google Shape;104;g7d4a0609a6_0_81"/>
          <p:cNvSpPr txBox="1">
            <a:spLocks noGrp="1"/>
          </p:cNvSpPr>
          <p:nvPr>
            <p:ph type="body" idx="1"/>
            <p:custDataLst>
              <p:tags r:id="rId1"/>
            </p:custDataLst>
          </p:nvPr>
        </p:nvSpPr>
        <p:spPr>
          <a:xfrm>
            <a:off x="493395" y="1349375"/>
            <a:ext cx="11265535" cy="560705"/>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sym typeface="+mn-ea"/>
              </a:rPr>
              <a:t>“One Sentence”</a:t>
            </a:r>
            <a:endParaRPr lang="en-US" sz="3000">
              <a:sym typeface="+mn-ea"/>
            </a:endParaRPr>
          </a:p>
        </p:txBody>
      </p:sp>
      <p:sp>
        <p:nvSpPr>
          <p:cNvPr id="3" name="矩形标注 2"/>
          <p:cNvSpPr/>
          <p:nvPr/>
        </p:nvSpPr>
        <p:spPr>
          <a:xfrm>
            <a:off x="2418715" y="3775075"/>
            <a:ext cx="2759075" cy="576580"/>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연구실을 나와서 좋았다..</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57" name="椭圆 56"/>
          <p:cNvSpPr/>
          <p:nvPr>
            <p:custDataLst>
              <p:tags r:id="rId2"/>
            </p:custDataLst>
          </p:nvPr>
        </p:nvSpPr>
        <p:spPr>
          <a:xfrm>
            <a:off x="901065" y="2300605"/>
            <a:ext cx="1080135" cy="10795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49" name="椭圆 48"/>
          <p:cNvSpPr/>
          <p:nvPr>
            <p:custDataLst>
              <p:tags r:id="rId4"/>
            </p:custDataLst>
          </p:nvPr>
        </p:nvSpPr>
        <p:spPr>
          <a:xfrm>
            <a:off x="901065" y="3491865"/>
            <a:ext cx="1080135" cy="10795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6" name="矩形标注 5"/>
          <p:cNvSpPr/>
          <p:nvPr/>
        </p:nvSpPr>
        <p:spPr>
          <a:xfrm>
            <a:off x="2418715" y="2651760"/>
            <a:ext cx="2759075" cy="664210"/>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rPr>
              <a:t>조교님</a:t>
            </a:r>
            <a:r>
              <a:rPr lang="en-US" altLang="ko-KR">
                <a:solidFill>
                  <a:schemeClr val="tx1"/>
                </a:solidFill>
              </a:rPr>
              <a:t> </a:t>
            </a:r>
            <a:r>
              <a:rPr lang="ko-KR" altLang="en-US">
                <a:solidFill>
                  <a:schemeClr val="tx1"/>
                </a:solidFill>
              </a:rPr>
              <a:t>목소리</a:t>
            </a:r>
            <a:r>
              <a:rPr lang="en-US" altLang="ko-KR">
                <a:solidFill>
                  <a:schemeClr val="tx1"/>
                </a:solidFill>
              </a:rPr>
              <a:t> </a:t>
            </a:r>
            <a:r>
              <a:rPr lang="ko-KR" altLang="en-US">
                <a:solidFill>
                  <a:schemeClr val="tx1"/>
                </a:solidFill>
              </a:rPr>
              <a:t>좀</a:t>
            </a:r>
            <a:r>
              <a:rPr lang="en-US" altLang="ko-KR">
                <a:solidFill>
                  <a:schemeClr val="tx1"/>
                </a:solidFill>
              </a:rPr>
              <a:t> </a:t>
            </a:r>
            <a:r>
              <a:rPr lang="ko-KR" altLang="en-US">
                <a:solidFill>
                  <a:schemeClr val="tx1"/>
                </a:solidFill>
              </a:rPr>
              <a:t>크게</a:t>
            </a:r>
            <a:r>
              <a:rPr lang="en-US" altLang="ko-KR">
                <a:solidFill>
                  <a:schemeClr val="tx1"/>
                </a:solidFill>
              </a:rPr>
              <a:t> </a:t>
            </a:r>
            <a:r>
              <a:rPr lang="ko-KR" altLang="en-US">
                <a:solidFill>
                  <a:schemeClr val="tx1"/>
                </a:solidFill>
              </a:rPr>
              <a:t>해주세요ㅎ</a:t>
            </a:r>
            <a:r>
              <a:rPr lang="en-US" altLang="ko-KR">
                <a:solidFill>
                  <a:schemeClr val="tx1"/>
                </a:solidFill>
              </a:rPr>
              <a:t>.</a:t>
            </a:r>
            <a:r>
              <a:rPr lang="ko-KR" altLang="en-US">
                <a:solidFill>
                  <a:schemeClr val="tx1"/>
                </a:solidFill>
              </a:rPr>
              <a:t>ㅎ</a:t>
            </a:r>
            <a:endParaRPr lang="ko-KR" altLang="en-US">
              <a:solidFill>
                <a:schemeClr val="tx1"/>
              </a:solidFill>
            </a:endParaRPr>
          </a:p>
        </p:txBody>
      </p:sp>
      <p:sp>
        <p:nvSpPr>
          <p:cNvPr id="61" name="椭圆 60"/>
          <p:cNvSpPr/>
          <p:nvPr>
            <p:custDataLst>
              <p:tags r:id="rId6"/>
            </p:custDataLst>
          </p:nvPr>
        </p:nvSpPr>
        <p:spPr>
          <a:xfrm>
            <a:off x="10017760" y="1306195"/>
            <a:ext cx="1080135" cy="10795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7" name="矩形标注 6"/>
          <p:cNvSpPr/>
          <p:nvPr/>
        </p:nvSpPr>
        <p:spPr>
          <a:xfrm flipH="1">
            <a:off x="6597650" y="1586230"/>
            <a:ext cx="2759075" cy="735330"/>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a:t>
            </a:r>
            <a:r>
              <a:rPr lang="ko-KR" altLang="en-US">
                <a:solidFill>
                  <a:schemeClr val="tx1"/>
                </a:solidFill>
              </a:rPr>
              <a:t>논문</a:t>
            </a:r>
            <a:r>
              <a:rPr lang="en-US" altLang="ko-KR">
                <a:solidFill>
                  <a:schemeClr val="tx1"/>
                </a:solidFill>
              </a:rPr>
              <a:t> </a:t>
            </a:r>
            <a:r>
              <a:rPr lang="ko-KR" altLang="en-US">
                <a:solidFill>
                  <a:schemeClr val="tx1"/>
                </a:solidFill>
              </a:rPr>
              <a:t>용</a:t>
            </a:r>
            <a:r>
              <a:rPr lang="en-US" altLang="ko-KR">
                <a:solidFill>
                  <a:schemeClr val="tx1"/>
                </a:solidFill>
              </a:rPr>
              <a:t> </a:t>
            </a:r>
            <a:r>
              <a:rPr lang="ko-KR" altLang="en-US">
                <a:solidFill>
                  <a:schemeClr val="tx1"/>
                </a:solidFill>
              </a:rPr>
              <a:t>코드</a:t>
            </a:r>
            <a:r>
              <a:rPr lang="en-US" altLang="ko-KR">
                <a:solidFill>
                  <a:schemeClr val="tx1"/>
                </a:solidFill>
              </a:rPr>
              <a:t>”</a:t>
            </a:r>
            <a:r>
              <a:rPr lang="ko-KR" altLang="en-US">
                <a:solidFill>
                  <a:schemeClr val="tx1"/>
                </a:solidFill>
              </a:rPr>
              <a:t>에</a:t>
            </a:r>
            <a:r>
              <a:rPr lang="en-US" altLang="ko-KR">
                <a:solidFill>
                  <a:schemeClr val="tx1"/>
                </a:solidFill>
              </a:rPr>
              <a:t> </a:t>
            </a:r>
            <a:r>
              <a:rPr lang="ko-KR" altLang="en-US">
                <a:solidFill>
                  <a:schemeClr val="tx1"/>
                </a:solidFill>
              </a:rPr>
              <a:t>대해서</a:t>
            </a:r>
            <a:r>
              <a:rPr lang="en-US" altLang="ko-KR">
                <a:solidFill>
                  <a:schemeClr val="tx1"/>
                </a:solidFill>
              </a:rPr>
              <a:t> </a:t>
            </a:r>
            <a:r>
              <a:rPr lang="ko-KR" altLang="en-US">
                <a:solidFill>
                  <a:schemeClr val="tx1"/>
                </a:solidFill>
              </a:rPr>
              <a:t>알고</a:t>
            </a:r>
            <a:endParaRPr lang="ko-KR" altLang="en-US">
              <a:solidFill>
                <a:schemeClr val="tx1"/>
              </a:solidFill>
            </a:endParaRPr>
          </a:p>
          <a:p>
            <a:pPr algn="ctr"/>
            <a:r>
              <a:rPr lang="ko-KR" altLang="en-US">
                <a:solidFill>
                  <a:schemeClr val="tx1"/>
                </a:solidFill>
              </a:rPr>
              <a:t>싶지</a:t>
            </a:r>
            <a:r>
              <a:rPr lang="en-US" altLang="ko-KR">
                <a:solidFill>
                  <a:schemeClr val="tx1"/>
                </a:solidFill>
              </a:rPr>
              <a:t> </a:t>
            </a:r>
            <a:r>
              <a:rPr lang="ko-KR" altLang="en-US">
                <a:solidFill>
                  <a:schemeClr val="tx1"/>
                </a:solidFill>
              </a:rPr>
              <a:t>않았지만</a:t>
            </a:r>
            <a:r>
              <a:rPr lang="en-US" altLang="ko-KR">
                <a:solidFill>
                  <a:schemeClr val="tx1"/>
                </a:solidFill>
              </a:rPr>
              <a:t> </a:t>
            </a:r>
            <a:r>
              <a:rPr lang="ko-KR" altLang="en-US">
                <a:solidFill>
                  <a:schemeClr val="tx1"/>
                </a:solidFill>
              </a:rPr>
              <a:t>알게</a:t>
            </a:r>
            <a:r>
              <a:rPr lang="en-US" altLang="ko-KR">
                <a:solidFill>
                  <a:schemeClr val="tx1"/>
                </a:solidFill>
              </a:rPr>
              <a:t> </a:t>
            </a:r>
            <a:r>
              <a:rPr lang="ko-KR" altLang="en-US">
                <a:solidFill>
                  <a:schemeClr val="tx1"/>
                </a:solidFill>
              </a:rPr>
              <a:t>되었다</a:t>
            </a:r>
            <a:r>
              <a:rPr lang="en-US" altLang="ko-KR">
                <a:solidFill>
                  <a:schemeClr val="tx1"/>
                </a:solidFill>
              </a:rPr>
              <a:t>.</a:t>
            </a:r>
            <a:endParaRPr lang="en-US" altLang="ko-KR">
              <a:solidFill>
                <a:schemeClr val="tx1"/>
              </a:solidFill>
            </a:endParaRPr>
          </a:p>
        </p:txBody>
      </p:sp>
      <p:sp>
        <p:nvSpPr>
          <p:cNvPr id="13" name="椭圆 12"/>
          <p:cNvSpPr/>
          <p:nvPr>
            <p:custDataLst>
              <p:tags r:id="rId8"/>
            </p:custDataLst>
          </p:nvPr>
        </p:nvSpPr>
        <p:spPr>
          <a:xfrm>
            <a:off x="10017760" y="2651760"/>
            <a:ext cx="1080135" cy="10795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8" name="矩形标注 7"/>
          <p:cNvSpPr/>
          <p:nvPr/>
        </p:nvSpPr>
        <p:spPr>
          <a:xfrm>
            <a:off x="6597650" y="2792095"/>
            <a:ext cx="2759075" cy="763905"/>
          </a:xfrm>
          <a:prstGeom prst="wedgeRectCallout">
            <a:avLst>
              <a:gd name="adj1" fmla="val 60724"/>
              <a:gd name="adj2" fmla="val 12676"/>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rPr>
              <a:t>신경식</a:t>
            </a:r>
            <a:r>
              <a:rPr lang="en-US" altLang="ko-KR">
                <a:solidFill>
                  <a:schemeClr val="tx1"/>
                </a:solidFill>
              </a:rPr>
              <a:t> </a:t>
            </a:r>
            <a:r>
              <a:rPr lang="ko-KR" altLang="en-US">
                <a:solidFill>
                  <a:schemeClr val="tx1"/>
                </a:solidFill>
              </a:rPr>
              <a:t>강사님</a:t>
            </a:r>
            <a:r>
              <a:rPr lang="en-US" altLang="ko-KR">
                <a:solidFill>
                  <a:schemeClr val="tx1"/>
                </a:solidFill>
              </a:rPr>
              <a:t> </a:t>
            </a:r>
            <a:r>
              <a:rPr lang="ko-KR" altLang="en-US">
                <a:solidFill>
                  <a:schemeClr val="tx1"/>
                </a:solidFill>
              </a:rPr>
              <a:t>사진</a:t>
            </a:r>
            <a:r>
              <a:rPr lang="en-US" altLang="ko-KR">
                <a:solidFill>
                  <a:schemeClr val="tx1"/>
                </a:solidFill>
              </a:rPr>
              <a:t> </a:t>
            </a:r>
            <a:r>
              <a:rPr lang="ko-KR" altLang="en-US">
                <a:solidFill>
                  <a:schemeClr val="tx1"/>
                </a:solidFill>
              </a:rPr>
              <a:t>같이</a:t>
            </a:r>
            <a:r>
              <a:rPr lang="en-US" altLang="ko-KR">
                <a:solidFill>
                  <a:schemeClr val="tx1"/>
                </a:solidFill>
              </a:rPr>
              <a:t> </a:t>
            </a:r>
            <a:r>
              <a:rPr lang="ko-KR" altLang="en-US">
                <a:solidFill>
                  <a:schemeClr val="tx1"/>
                </a:solidFill>
              </a:rPr>
              <a:t>찍어도</a:t>
            </a:r>
            <a:r>
              <a:rPr lang="en-US" altLang="ko-KR">
                <a:solidFill>
                  <a:schemeClr val="tx1"/>
                </a:solidFill>
              </a:rPr>
              <a:t> </a:t>
            </a:r>
            <a:r>
              <a:rPr lang="ko-KR" altLang="en-US">
                <a:solidFill>
                  <a:schemeClr val="tx1"/>
                </a:solidFill>
              </a:rPr>
              <a:t>되나요</a:t>
            </a:r>
            <a:r>
              <a:rPr lang="en-US" altLang="ko-KR">
                <a:solidFill>
                  <a:schemeClr val="tx1"/>
                </a:solidFill>
              </a:rPr>
              <a:t>? </a:t>
            </a:r>
            <a:r>
              <a:rPr lang="ko-KR" altLang="en-US">
                <a:solidFill>
                  <a:schemeClr val="tx1"/>
                </a:solidFill>
              </a:rPr>
              <a:t>아니면</a:t>
            </a:r>
            <a:r>
              <a:rPr lang="en-US" altLang="ko-KR">
                <a:solidFill>
                  <a:schemeClr val="tx1"/>
                </a:solidFill>
              </a:rPr>
              <a:t> </a:t>
            </a:r>
            <a:r>
              <a:rPr lang="ko-KR" altLang="en-US">
                <a:solidFill>
                  <a:schemeClr val="tx1"/>
                </a:solidFill>
              </a:rPr>
              <a:t>싸인이라도</a:t>
            </a:r>
            <a:r>
              <a:rPr lang="en-US" altLang="ko-KR">
                <a:solidFill>
                  <a:schemeClr val="tx1"/>
                </a:solidFill>
              </a:rPr>
              <a:t>...</a:t>
            </a:r>
            <a:endParaRPr lang="en-US" altLang="ko-KR">
              <a:solidFill>
                <a:schemeClr val="tx1"/>
              </a:solidFill>
            </a:endParaRPr>
          </a:p>
        </p:txBody>
      </p:sp>
      <p:sp>
        <p:nvSpPr>
          <p:cNvPr id="40" name="椭圆 39"/>
          <p:cNvSpPr/>
          <p:nvPr>
            <p:custDataLst>
              <p:tags r:id="rId10"/>
            </p:custDataLst>
          </p:nvPr>
        </p:nvSpPr>
        <p:spPr>
          <a:xfrm>
            <a:off x="901065" y="4717415"/>
            <a:ext cx="1080135" cy="10795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9" name="矩形标注 8"/>
          <p:cNvSpPr/>
          <p:nvPr/>
        </p:nvSpPr>
        <p:spPr>
          <a:xfrm>
            <a:off x="2418715" y="4990465"/>
            <a:ext cx="2759075" cy="532765"/>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대전은 노잼도시가 아니다</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10" name="矩形标注 9"/>
          <p:cNvSpPr/>
          <p:nvPr/>
        </p:nvSpPr>
        <p:spPr>
          <a:xfrm>
            <a:off x="6096000" y="4077970"/>
            <a:ext cx="3260725" cy="763905"/>
          </a:xfrm>
          <a:prstGeom prst="wedgeRectCallout">
            <a:avLst>
              <a:gd name="adj1" fmla="val 60724"/>
              <a:gd name="adj2" fmla="val 12676"/>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a:solidFill>
                  <a:schemeClr val="tx1"/>
                </a:solidFill>
                <a:latin typeface="맑은 고딕" panose="020B0503020000020004" charset="-127"/>
                <a:ea typeface="맑은 고딕" panose="020B0503020000020004" charset="-127"/>
                <a:cs typeface="맑은 고딕" panose="020B0503020000020004" charset="-127"/>
              </a:rPr>
              <a:t>오프라인 해커톤 진행 기간 동안 </a:t>
            </a:r>
            <a:endParaRPr>
              <a:solidFill>
                <a:schemeClr val="tx1"/>
              </a:solidFill>
              <a:latin typeface="맑은 고딕" panose="020B0503020000020004" charset="-127"/>
              <a:ea typeface="맑은 고딕" panose="020B0503020000020004" charset="-127"/>
              <a:cs typeface="맑은 고딕" panose="020B0503020000020004" charset="-127"/>
            </a:endParaRPr>
          </a:p>
          <a:p>
            <a:pPr algn="ctr"/>
            <a:r>
              <a:rPr>
                <a:solidFill>
                  <a:schemeClr val="tx1"/>
                </a:solidFill>
                <a:latin typeface="맑은 고딕" panose="020B0503020000020004" charset="-127"/>
                <a:ea typeface="맑은 고딕" panose="020B0503020000020004" charset="-127"/>
                <a:cs typeface="맑은 고딕" panose="020B0503020000020004" charset="-127"/>
              </a:rPr>
              <a:t>랩미팅 준비하는 기분이었습니다...ㅠ</a:t>
            </a:r>
            <a:endParaRPr>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29" name="椭圆 28"/>
          <p:cNvSpPr/>
          <p:nvPr>
            <p:custDataLst>
              <p:tags r:id="rId12"/>
            </p:custDataLst>
          </p:nvPr>
        </p:nvSpPr>
        <p:spPr>
          <a:xfrm>
            <a:off x="10017760" y="3997325"/>
            <a:ext cx="1080135" cy="1079500"/>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3" name="椭圆 52"/>
          <p:cNvSpPr/>
          <p:nvPr>
            <p:custDataLst>
              <p:tags r:id="rId14"/>
            </p:custDataLst>
          </p:nvPr>
        </p:nvSpPr>
        <p:spPr>
          <a:xfrm>
            <a:off x="10017760" y="5342890"/>
            <a:ext cx="1080135" cy="107950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1" name="矩形标注 10"/>
          <p:cNvSpPr/>
          <p:nvPr/>
        </p:nvSpPr>
        <p:spPr>
          <a:xfrm>
            <a:off x="7125335" y="5342890"/>
            <a:ext cx="2231390" cy="763905"/>
          </a:xfrm>
          <a:prstGeom prst="wedgeRectCallout">
            <a:avLst>
              <a:gd name="adj1" fmla="val 63806"/>
              <a:gd name="adj2" fmla="val 35453"/>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latin typeface="맑은 고딕" panose="020B0503020000020004" charset="-127"/>
                <a:ea typeface="맑은 고딕" panose="020B0503020000020004" charset="-127"/>
                <a:cs typeface="맑은 고딕" panose="020B0503020000020004" charset="-127"/>
              </a:rPr>
              <a:t>배고플</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때가</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없었다</a:t>
            </a:r>
            <a:endParaRPr lang="ko-KR" altLang="en-US">
              <a:solidFill>
                <a:schemeClr val="tx1"/>
              </a:solidFill>
              <a:latin typeface="맑은 고딕" panose="020B0503020000020004" charset="-127"/>
              <a:ea typeface="맑은 고딕" panose="020B0503020000020004" charset="-127"/>
              <a:cs typeface="맑은 고딕" panose="020B0503020000020004" charset="-127"/>
            </a:endParaRPr>
          </a:p>
          <a:p>
            <a:pPr algn="ctr"/>
            <a:r>
              <a:rPr lang="ko-KR" altLang="en-US">
                <a:solidFill>
                  <a:schemeClr val="tx1"/>
                </a:solidFill>
                <a:latin typeface="맑은 고딕" panose="020B0503020000020004" charset="-127"/>
                <a:ea typeface="맑은 고딕" panose="020B0503020000020004" charset="-127"/>
                <a:cs typeface="맑은 고딕" panose="020B0503020000020004" charset="-127"/>
              </a:rPr>
              <a:t>너무</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많이</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먹었다</a:t>
            </a:r>
            <a:endParaRPr lang="en-US" altLang="ko-KR">
              <a:solidFill>
                <a:schemeClr val="tx1"/>
              </a:solidFill>
              <a:latin typeface="맑은 고딕" panose="020B0503020000020004" charset="-127"/>
              <a:ea typeface="맑은 고딕" panose="020B0503020000020004" charset="-127"/>
              <a:cs typeface="맑은 고딕" panose="020B0503020000020004" charset="-127"/>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6" name="Google Shape;84;g7d4a0609a6_0_0"/>
          <p:cNvSpPr txBox="1">
            <a:spLocks noGrp="1"/>
          </p:cNvSpPr>
          <p:nvPr>
            <p:ph type="ctrTitle"/>
            <p:custDataLst>
              <p:tags r:id="rId1"/>
            </p:custDataLst>
          </p:nvPr>
        </p:nvSpPr>
        <p:spPr>
          <a:xfrm>
            <a:off x="3181350" y="2055400"/>
            <a:ext cx="5829300" cy="1470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panose="020F0502020204030204"/>
              <a:buNone/>
            </a:pPr>
            <a:r>
              <a:rPr lang="en-US" sz="6600"/>
              <a:t>THANK YOU!</a:t>
            </a:r>
            <a:endParaRPr lang="en-US" sz="6600"/>
          </a:p>
        </p:txBody>
      </p:sp>
      <p:sp>
        <p:nvSpPr>
          <p:cNvPr id="7" name="副标题 1"/>
          <p:cNvSpPr/>
          <p:nvPr>
            <p:custDataLst>
              <p:tags r:id="rId2"/>
            </p:custDataLst>
          </p:nvPr>
        </p:nvSpPr>
        <p:spPr>
          <a:xfrm>
            <a:off x="1828800" y="3886200"/>
            <a:ext cx="8534400" cy="1752600"/>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panose="020B0604020202020204"/>
              <a:buNone/>
              <a:defRPr sz="3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406400" algn="ctr" rtl="0">
              <a:lnSpc>
                <a:spcPct val="100000"/>
              </a:lnSpc>
              <a:spcBef>
                <a:spcPts val="560"/>
              </a:spcBef>
              <a:spcAft>
                <a:spcPts val="0"/>
              </a:spcAft>
              <a:buClr>
                <a:srgbClr val="888888"/>
              </a:buClr>
              <a:buSzPts val="2800"/>
              <a:buFont typeface="Arial" panose="020B0604020202020204"/>
              <a:buNone/>
              <a:defRPr sz="2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381000" algn="ctr" rtl="0">
              <a:lnSpc>
                <a:spcPct val="100000"/>
              </a:lnSpc>
              <a:spcBef>
                <a:spcPts val="48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r>
              <a:rPr lang="en-US" altLang="zh-CN"/>
              <a:t>Typhoon Sensei</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a:t>Our jobs in the project</a:t>
            </a:r>
            <a:endParaRPr lang="en-US"/>
          </a:p>
        </p:txBody>
      </p:sp>
      <p:sp>
        <p:nvSpPr>
          <p:cNvPr id="3" name="矩形标注 2"/>
          <p:cNvSpPr/>
          <p:nvPr/>
        </p:nvSpPr>
        <p:spPr>
          <a:xfrm>
            <a:off x="2418715" y="3775075"/>
            <a:ext cx="2759075" cy="576580"/>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solidFill>
                  <a:schemeClr val="tx1"/>
                </a:solidFill>
                <a:latin typeface="맑은 고딕" panose="020B0503020000020004" charset="-127"/>
                <a:ea typeface="맑은 고딕" panose="020B0503020000020004" charset="-127"/>
                <a:cs typeface="맑은 고딕" panose="020B0503020000020004" charset="-127"/>
              </a:rPr>
              <a:t>시각화</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개</a:t>
            </a:r>
            <a:r>
              <a:rPr lang="ko-KR" altLang="en-US">
                <a:solidFill>
                  <a:schemeClr val="tx1"/>
                </a:solidFill>
                <a:latin typeface="맑은 고딕" panose="020B0503020000020004" charset="-127"/>
                <a:ea typeface="맑은 고딕" panose="020B0503020000020004" charset="-127"/>
                <a:cs typeface="맑은 고딕" panose="020B0503020000020004" charset="-127"/>
              </a:rPr>
              <a:t>선</a:t>
            </a:r>
            <a:endParaRPr lang="ko-KR" altLang="en-US">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57" name="椭圆 56"/>
          <p:cNvSpPr/>
          <p:nvPr>
            <p:custDataLst>
              <p:tags r:id="rId1"/>
            </p:custDataLst>
          </p:nvPr>
        </p:nvSpPr>
        <p:spPr>
          <a:xfrm>
            <a:off x="901065" y="2300605"/>
            <a:ext cx="1080135" cy="10795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49" name="椭圆 48"/>
          <p:cNvSpPr/>
          <p:nvPr>
            <p:custDataLst>
              <p:tags r:id="rId3"/>
            </p:custDataLst>
          </p:nvPr>
        </p:nvSpPr>
        <p:spPr>
          <a:xfrm>
            <a:off x="901065" y="3491865"/>
            <a:ext cx="1080135" cy="10795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6" name="矩形标注 5"/>
          <p:cNvSpPr/>
          <p:nvPr/>
        </p:nvSpPr>
        <p:spPr>
          <a:xfrm>
            <a:off x="2418715" y="2783205"/>
            <a:ext cx="2759075" cy="532765"/>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rPr>
              <a:t>논문</a:t>
            </a:r>
            <a:r>
              <a:rPr lang="en-US" altLang="ko-KR">
                <a:solidFill>
                  <a:schemeClr val="tx1"/>
                </a:solidFill>
              </a:rPr>
              <a:t> </a:t>
            </a:r>
            <a:r>
              <a:rPr lang="ko-KR" altLang="en-US">
                <a:solidFill>
                  <a:schemeClr val="tx1"/>
                </a:solidFill>
              </a:rPr>
              <a:t>자료</a:t>
            </a:r>
            <a:r>
              <a:rPr lang="en-US" altLang="ko-KR">
                <a:solidFill>
                  <a:schemeClr val="tx1"/>
                </a:solidFill>
              </a:rPr>
              <a:t> </a:t>
            </a:r>
            <a:r>
              <a:rPr lang="ko-KR" altLang="en-US">
                <a:solidFill>
                  <a:schemeClr val="tx1"/>
                </a:solidFill>
              </a:rPr>
              <a:t>찾기</a:t>
            </a:r>
            <a:r>
              <a:rPr lang="en-US" altLang="ko-KR">
                <a:solidFill>
                  <a:schemeClr val="tx1"/>
                </a:solidFill>
              </a:rPr>
              <a:t>, </a:t>
            </a:r>
            <a:r>
              <a:rPr lang="ko-KR" altLang="en-US">
                <a:solidFill>
                  <a:schemeClr val="tx1"/>
                </a:solidFill>
              </a:rPr>
              <a:t>시각</a:t>
            </a:r>
            <a:r>
              <a:rPr lang="ko-KR" altLang="en-US">
                <a:solidFill>
                  <a:schemeClr val="tx1"/>
                </a:solidFill>
              </a:rPr>
              <a:t>화</a:t>
            </a:r>
            <a:endParaRPr lang="ko-KR" altLang="en-US">
              <a:solidFill>
                <a:schemeClr val="tx1"/>
              </a:solidFill>
            </a:endParaRPr>
          </a:p>
        </p:txBody>
      </p:sp>
      <p:sp>
        <p:nvSpPr>
          <p:cNvPr id="61" name="椭圆 60"/>
          <p:cNvSpPr/>
          <p:nvPr>
            <p:custDataLst>
              <p:tags r:id="rId5"/>
            </p:custDataLst>
          </p:nvPr>
        </p:nvSpPr>
        <p:spPr>
          <a:xfrm>
            <a:off x="10017760" y="1306195"/>
            <a:ext cx="1080135" cy="10795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7" name="矩形标注 6"/>
          <p:cNvSpPr/>
          <p:nvPr/>
        </p:nvSpPr>
        <p:spPr>
          <a:xfrm flipH="1">
            <a:off x="6597650" y="1651635"/>
            <a:ext cx="2759075" cy="1000125"/>
          </a:xfrm>
          <a:prstGeom prst="wedgeRectCallout">
            <a:avLst>
              <a:gd name="adj1" fmla="val -60517"/>
              <a:gd name="adj2" fmla="val -8412"/>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UI </a:t>
            </a:r>
            <a:r>
              <a:rPr lang="ko-KR" altLang="en-US">
                <a:solidFill>
                  <a:schemeClr val="tx1"/>
                </a:solidFill>
              </a:rPr>
              <a:t>구성</a:t>
            </a:r>
            <a:r>
              <a:rPr lang="en-US" altLang="ko-KR">
                <a:solidFill>
                  <a:schemeClr val="tx1"/>
                </a:solidFill>
              </a:rPr>
              <a:t> </a:t>
            </a:r>
            <a:r>
              <a:rPr lang="ko-KR" altLang="en-US">
                <a:solidFill>
                  <a:schemeClr val="tx1"/>
                </a:solidFill>
              </a:rPr>
              <a:t>및</a:t>
            </a:r>
            <a:r>
              <a:rPr lang="en-US" altLang="ko-KR">
                <a:solidFill>
                  <a:schemeClr val="tx1"/>
                </a:solidFill>
              </a:rPr>
              <a:t> </a:t>
            </a:r>
            <a:r>
              <a:rPr lang="ko-KR" altLang="en-US">
                <a:solidFill>
                  <a:schemeClr val="tx1"/>
                </a:solidFill>
              </a:rPr>
              <a:t>개발</a:t>
            </a:r>
            <a:r>
              <a:rPr lang="en-US" altLang="ko-KR">
                <a:solidFill>
                  <a:schemeClr val="tx1"/>
                </a:solidFill>
              </a:rPr>
              <a:t>,</a:t>
            </a:r>
            <a:endParaRPr lang="en-US" altLang="ko-KR">
              <a:solidFill>
                <a:schemeClr val="tx1"/>
              </a:solidFill>
            </a:endParaRPr>
          </a:p>
          <a:p>
            <a:pPr algn="ctr"/>
            <a:r>
              <a:rPr lang="en-US" altLang="ko-KR">
                <a:solidFill>
                  <a:schemeClr val="tx1"/>
                </a:solidFill>
              </a:rPr>
              <a:t>PPT </a:t>
            </a:r>
            <a:r>
              <a:rPr lang="ko-KR" altLang="en-US">
                <a:solidFill>
                  <a:schemeClr val="tx1"/>
                </a:solidFill>
              </a:rPr>
              <a:t>및</a:t>
            </a:r>
            <a:r>
              <a:rPr lang="en-US" altLang="ko-KR">
                <a:solidFill>
                  <a:schemeClr val="tx1"/>
                </a:solidFill>
              </a:rPr>
              <a:t> </a:t>
            </a:r>
            <a:r>
              <a:rPr lang="ko-KR" altLang="en-US">
                <a:solidFill>
                  <a:schemeClr val="tx1"/>
                </a:solidFill>
              </a:rPr>
              <a:t>전체</a:t>
            </a:r>
            <a:r>
              <a:rPr lang="en-US" altLang="ko-KR">
                <a:solidFill>
                  <a:schemeClr val="tx1"/>
                </a:solidFill>
              </a:rPr>
              <a:t> </a:t>
            </a:r>
            <a:r>
              <a:rPr lang="ko-KR" altLang="en-US">
                <a:solidFill>
                  <a:schemeClr val="tx1"/>
                </a:solidFill>
              </a:rPr>
              <a:t>총</a:t>
            </a:r>
            <a:r>
              <a:rPr lang="ko-KR" altLang="en-US">
                <a:solidFill>
                  <a:schemeClr val="tx1"/>
                </a:solidFill>
              </a:rPr>
              <a:t>괄</a:t>
            </a:r>
            <a:endParaRPr lang="ko-KR" altLang="en-US">
              <a:solidFill>
                <a:schemeClr val="tx1"/>
              </a:solidFill>
            </a:endParaRPr>
          </a:p>
        </p:txBody>
      </p:sp>
      <p:sp>
        <p:nvSpPr>
          <p:cNvPr id="13" name="椭圆 12"/>
          <p:cNvSpPr/>
          <p:nvPr>
            <p:custDataLst>
              <p:tags r:id="rId7"/>
            </p:custDataLst>
          </p:nvPr>
        </p:nvSpPr>
        <p:spPr>
          <a:xfrm>
            <a:off x="10017760" y="2651760"/>
            <a:ext cx="1080135" cy="10795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8" name="矩形标注 7"/>
          <p:cNvSpPr/>
          <p:nvPr/>
        </p:nvSpPr>
        <p:spPr>
          <a:xfrm>
            <a:off x="6597650" y="3086735"/>
            <a:ext cx="2759075" cy="763905"/>
          </a:xfrm>
          <a:prstGeom prst="wedgeRectCallout">
            <a:avLst>
              <a:gd name="adj1" fmla="val 64223"/>
              <a:gd name="adj2" fmla="val -23399"/>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ltLang="en-US">
                <a:solidFill>
                  <a:schemeClr val="tx1"/>
                </a:solidFill>
              </a:rPr>
              <a:t>데이터</a:t>
            </a:r>
            <a:r>
              <a:rPr lang="en-US" altLang="ko-KR">
                <a:solidFill>
                  <a:schemeClr val="tx1"/>
                </a:solidFill>
              </a:rPr>
              <a:t> </a:t>
            </a:r>
            <a:r>
              <a:rPr lang="ko-KR" altLang="en-US">
                <a:solidFill>
                  <a:schemeClr val="tx1"/>
                </a:solidFill>
              </a:rPr>
              <a:t>분석</a:t>
            </a:r>
            <a:r>
              <a:rPr lang="en-US" altLang="ko-KR">
                <a:solidFill>
                  <a:schemeClr val="tx1"/>
                </a:solidFill>
              </a:rPr>
              <a:t>, </a:t>
            </a:r>
            <a:r>
              <a:rPr lang="ko-KR" altLang="en-US">
                <a:solidFill>
                  <a:schemeClr val="tx1"/>
                </a:solidFill>
              </a:rPr>
              <a:t>시각</a:t>
            </a:r>
            <a:r>
              <a:rPr lang="ko-KR" altLang="en-US">
                <a:solidFill>
                  <a:schemeClr val="tx1"/>
                </a:solidFill>
              </a:rPr>
              <a:t>화</a:t>
            </a:r>
            <a:endParaRPr lang="ko-KR" altLang="en-US">
              <a:solidFill>
                <a:schemeClr val="tx1"/>
              </a:solidFill>
            </a:endParaRPr>
          </a:p>
        </p:txBody>
      </p:sp>
      <p:sp>
        <p:nvSpPr>
          <p:cNvPr id="40" name="椭圆 39"/>
          <p:cNvSpPr/>
          <p:nvPr>
            <p:custDataLst>
              <p:tags r:id="rId9"/>
            </p:custDataLst>
          </p:nvPr>
        </p:nvSpPr>
        <p:spPr>
          <a:xfrm>
            <a:off x="901065" y="4717415"/>
            <a:ext cx="1080135" cy="10795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9" name="矩形标注 8"/>
          <p:cNvSpPr/>
          <p:nvPr/>
        </p:nvSpPr>
        <p:spPr>
          <a:xfrm>
            <a:off x="2418715" y="4990465"/>
            <a:ext cx="2759075" cy="670560"/>
          </a:xfrm>
          <a:prstGeom prst="wedgeRectCallout">
            <a:avLst>
              <a:gd name="adj1" fmla="val -61024"/>
              <a:gd name="adj2" fmla="val 8104"/>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ko-KR">
                <a:solidFill>
                  <a:schemeClr val="tx1"/>
                </a:solidFill>
                <a:latin typeface="맑은 고딕" panose="020B0503020000020004" charset="-127"/>
                <a:ea typeface="맑은 고딕" panose="020B0503020000020004" charset="-127"/>
                <a:cs typeface="맑은 고딕" panose="020B0503020000020004" charset="-127"/>
              </a:rPr>
              <a:t>태풍</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영향</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반경</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시각화</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endParaRPr lang="en-US" altLang="ko-KR">
              <a:solidFill>
                <a:schemeClr val="tx1"/>
              </a:solidFill>
              <a:latin typeface="맑은 고딕" panose="020B0503020000020004" charset="-127"/>
              <a:ea typeface="맑은 고딕" panose="020B0503020000020004" charset="-127"/>
              <a:cs typeface="맑은 고딕" panose="020B0503020000020004" charset="-127"/>
            </a:endParaRPr>
          </a:p>
          <a:p>
            <a:pPr algn="ctr"/>
            <a:r>
              <a:rPr lang="en-US" altLang="ko-KR">
                <a:solidFill>
                  <a:schemeClr val="tx1"/>
                </a:solidFill>
                <a:latin typeface="맑은 고딕" panose="020B0503020000020004" charset="-127"/>
                <a:ea typeface="맑은 고딕" panose="020B0503020000020004" charset="-127"/>
                <a:cs typeface="맑은 고딕" panose="020B0503020000020004" charset="-127"/>
              </a:rPr>
              <a:t>UI </a:t>
            </a:r>
            <a:r>
              <a:rPr lang="ko-KR" altLang="en-US">
                <a:solidFill>
                  <a:schemeClr val="tx1"/>
                </a:solidFill>
                <a:latin typeface="맑은 고딕" panose="020B0503020000020004" charset="-127"/>
                <a:ea typeface="맑은 고딕" panose="020B0503020000020004" charset="-127"/>
                <a:cs typeface="맑은 고딕" panose="020B0503020000020004" charset="-127"/>
              </a:rPr>
              <a:t>첫페이</a:t>
            </a:r>
            <a:r>
              <a:rPr lang="ko-KR" altLang="en-US">
                <a:solidFill>
                  <a:schemeClr val="tx1"/>
                </a:solidFill>
                <a:latin typeface="맑은 고딕" panose="020B0503020000020004" charset="-127"/>
                <a:ea typeface="맑은 고딕" panose="020B0503020000020004" charset="-127"/>
                <a:cs typeface="맑은 고딕" panose="020B0503020000020004" charset="-127"/>
              </a:rPr>
              <a:t>지</a:t>
            </a:r>
            <a:endParaRPr lang="ko-KR" altLang="en-US">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10" name="矩形标注 9"/>
          <p:cNvSpPr/>
          <p:nvPr/>
        </p:nvSpPr>
        <p:spPr>
          <a:xfrm>
            <a:off x="6096000" y="4351655"/>
            <a:ext cx="3260725" cy="490220"/>
          </a:xfrm>
          <a:prstGeom prst="wedgeRectCallout">
            <a:avLst>
              <a:gd name="adj1" fmla="val 60724"/>
              <a:gd name="adj2" fmla="val 12676"/>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ko-KR">
                <a:solidFill>
                  <a:schemeClr val="tx1"/>
                </a:solidFill>
                <a:latin typeface="맑은 고딕" panose="020B0503020000020004" charset="-127"/>
                <a:ea typeface="맑은 고딕" panose="020B0503020000020004" charset="-127"/>
                <a:cs typeface="맑은 고딕" panose="020B0503020000020004" charset="-127"/>
              </a:rPr>
              <a:t>inference.py</a:t>
            </a:r>
            <a:r>
              <a:rPr lang="ko-KR" altLang="en-US">
                <a:solidFill>
                  <a:schemeClr val="tx1"/>
                </a:solidFill>
                <a:latin typeface="맑은 고딕" panose="020B0503020000020004" charset="-127"/>
                <a:ea typeface="맑은 고딕" panose="020B0503020000020004" charset="-127"/>
                <a:cs typeface="맑은 고딕" panose="020B0503020000020004" charset="-127"/>
              </a:rPr>
              <a:t>수정</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앙상블</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개</a:t>
            </a:r>
            <a:r>
              <a:rPr lang="ko-KR" altLang="en-US">
                <a:solidFill>
                  <a:schemeClr val="tx1"/>
                </a:solidFill>
                <a:latin typeface="맑은 고딕" panose="020B0503020000020004" charset="-127"/>
                <a:ea typeface="맑은 고딕" panose="020B0503020000020004" charset="-127"/>
                <a:cs typeface="맑은 고딕" panose="020B0503020000020004" charset="-127"/>
              </a:rPr>
              <a:t>선</a:t>
            </a:r>
            <a:endParaRPr lang="ko-KR" altLang="en-US">
              <a:solidFill>
                <a:schemeClr val="tx1"/>
              </a:solidFill>
              <a:latin typeface="맑은 고딕" panose="020B0503020000020004" charset="-127"/>
              <a:ea typeface="맑은 고딕" panose="020B0503020000020004" charset="-127"/>
              <a:cs typeface="맑은 고딕" panose="020B0503020000020004" charset="-127"/>
            </a:endParaRPr>
          </a:p>
        </p:txBody>
      </p:sp>
      <p:sp>
        <p:nvSpPr>
          <p:cNvPr id="29" name="椭圆 28"/>
          <p:cNvSpPr/>
          <p:nvPr>
            <p:custDataLst>
              <p:tags r:id="rId11"/>
            </p:custDataLst>
          </p:nvPr>
        </p:nvSpPr>
        <p:spPr>
          <a:xfrm>
            <a:off x="10017760" y="3997325"/>
            <a:ext cx="1080135" cy="10795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3" name="椭圆 52"/>
          <p:cNvSpPr/>
          <p:nvPr>
            <p:custDataLst>
              <p:tags r:id="rId13"/>
            </p:custDataLst>
          </p:nvPr>
        </p:nvSpPr>
        <p:spPr>
          <a:xfrm>
            <a:off x="10017760" y="5342890"/>
            <a:ext cx="1080135" cy="1079500"/>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1" name="矩形标注 10"/>
          <p:cNvSpPr/>
          <p:nvPr/>
        </p:nvSpPr>
        <p:spPr>
          <a:xfrm>
            <a:off x="6330315" y="5342890"/>
            <a:ext cx="3026410" cy="763905"/>
          </a:xfrm>
          <a:prstGeom prst="wedgeRectCallout">
            <a:avLst>
              <a:gd name="adj1" fmla="val 63806"/>
              <a:gd name="adj2" fmla="val 35453"/>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latin typeface="맑은 고딕" panose="020B0503020000020004" charset="-127"/>
                <a:ea typeface="맑은 고딕" panose="020B0503020000020004" charset="-127"/>
                <a:cs typeface="맑은 고딕" panose="020B0503020000020004" charset="-127"/>
              </a:rPr>
              <a:t>UI Detail </a:t>
            </a:r>
            <a:r>
              <a:rPr lang="ko-KR" altLang="en-US">
                <a:solidFill>
                  <a:schemeClr val="tx1"/>
                </a:solidFill>
                <a:latin typeface="맑은 고딕" panose="020B0503020000020004" charset="-127"/>
                <a:ea typeface="맑은 고딕" panose="020B0503020000020004" charset="-127"/>
                <a:cs typeface="맑은 고딕" panose="020B0503020000020004" charset="-127"/>
              </a:rPr>
              <a:t>페이지</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endParaRPr lang="en-US" altLang="ko-KR">
              <a:solidFill>
                <a:schemeClr val="tx1"/>
              </a:solidFill>
              <a:latin typeface="맑은 고딕" panose="020B0503020000020004" charset="-127"/>
              <a:ea typeface="맑은 고딕" panose="020B0503020000020004" charset="-127"/>
              <a:cs typeface="맑은 고딕" panose="020B0503020000020004" charset="-127"/>
            </a:endParaRPr>
          </a:p>
          <a:p>
            <a:pPr algn="ctr"/>
            <a:r>
              <a:rPr lang="ko-KR" altLang="en-US">
                <a:solidFill>
                  <a:schemeClr val="tx1"/>
                </a:solidFill>
                <a:latin typeface="맑은 고딕" panose="020B0503020000020004" charset="-127"/>
                <a:ea typeface="맑은 고딕" panose="020B0503020000020004" charset="-127"/>
                <a:cs typeface="맑은 고딕" panose="020B0503020000020004" charset="-127"/>
              </a:rPr>
              <a:t>스타팅</a:t>
            </a:r>
            <a:r>
              <a:rPr lang="en-US" altLang="ko-KR">
                <a:solidFill>
                  <a:schemeClr val="tx1"/>
                </a:solidFill>
                <a:latin typeface="맑은 고딕" panose="020B0503020000020004" charset="-127"/>
                <a:ea typeface="맑은 고딕" panose="020B0503020000020004" charset="-127"/>
                <a:cs typeface="맑은 고딕" panose="020B0503020000020004" charset="-127"/>
              </a:rPr>
              <a:t> </a:t>
            </a:r>
            <a:r>
              <a:rPr lang="ko-KR" altLang="en-US">
                <a:solidFill>
                  <a:schemeClr val="tx1"/>
                </a:solidFill>
                <a:latin typeface="맑은 고딕" panose="020B0503020000020004" charset="-127"/>
                <a:ea typeface="맑은 고딕" panose="020B0503020000020004" charset="-127"/>
                <a:cs typeface="맑은 고딕" panose="020B0503020000020004" charset="-127"/>
              </a:rPr>
              <a:t>포인트</a:t>
            </a:r>
            <a:r>
              <a:rPr lang="en-US" altLang="ko-KR">
                <a:solidFill>
                  <a:schemeClr val="tx1"/>
                </a:solidFill>
                <a:latin typeface="맑은 고딕" panose="020B0503020000020004" charset="-127"/>
                <a:ea typeface="맑은 고딕" panose="020B0503020000020004" charset="-127"/>
                <a:cs typeface="맑은 고딕" panose="020B0503020000020004" charset="-127"/>
              </a:rPr>
              <a:t> 3D </a:t>
            </a:r>
            <a:r>
              <a:rPr lang="ko-KR" altLang="en-US">
                <a:solidFill>
                  <a:schemeClr val="tx1"/>
                </a:solidFill>
                <a:latin typeface="맑은 고딕" panose="020B0503020000020004" charset="-127"/>
                <a:ea typeface="맑은 고딕" panose="020B0503020000020004" charset="-127"/>
                <a:cs typeface="맑은 고딕" panose="020B0503020000020004" charset="-127"/>
              </a:rPr>
              <a:t>시각</a:t>
            </a:r>
            <a:r>
              <a:rPr lang="ko-KR" altLang="en-US">
                <a:solidFill>
                  <a:schemeClr val="tx1"/>
                </a:solidFill>
                <a:latin typeface="맑은 고딕" panose="020B0503020000020004" charset="-127"/>
                <a:ea typeface="맑은 고딕" panose="020B0503020000020004" charset="-127"/>
                <a:cs typeface="맑은 고딕" panose="020B0503020000020004" charset="-127"/>
              </a:rPr>
              <a:t>화</a:t>
            </a:r>
            <a:endParaRPr lang="ko-KR" altLang="en-US">
              <a:solidFill>
                <a:schemeClr val="tx1"/>
              </a:solidFill>
              <a:latin typeface="맑은 고딕" panose="020B0503020000020004" charset="-127"/>
              <a:ea typeface="맑은 고딕" panose="020B0503020000020004" charset="-127"/>
              <a:cs typeface="맑은 고딕" panose="020B0503020000020004"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a:t>Our Mentors</a:t>
            </a:r>
            <a:endParaRPr lang="en-US"/>
          </a:p>
        </p:txBody>
      </p:sp>
      <p:grpSp>
        <p:nvGrpSpPr>
          <p:cNvPr id="2" name="组合 1"/>
          <p:cNvGrpSpPr/>
          <p:nvPr/>
        </p:nvGrpSpPr>
        <p:grpSpPr>
          <a:xfrm>
            <a:off x="2382520" y="1417955"/>
            <a:ext cx="2057400" cy="2402205"/>
            <a:chOff x="721" y="3213"/>
            <a:chExt cx="3326" cy="3783"/>
          </a:xfrm>
        </p:grpSpPr>
        <p:sp>
          <p:nvSpPr>
            <p:cNvPr id="29" name="椭圆 28"/>
            <p:cNvSpPr/>
            <p:nvPr>
              <p:custDataLst>
                <p:tags r:id="rId1"/>
              </p:custDataLst>
            </p:nvPr>
          </p:nvSpPr>
          <p:spPr>
            <a:xfrm>
              <a:off x="1534" y="3213"/>
              <a:ext cx="1701" cy="17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30" name="文本框 29"/>
            <p:cNvSpPr txBox="1"/>
            <p:nvPr>
              <p:custDataLst>
                <p:tags r:id="rId3"/>
              </p:custDataLst>
            </p:nvPr>
          </p:nvSpPr>
          <p:spPr>
            <a:xfrm>
              <a:off x="721" y="5230"/>
              <a:ext cx="3327" cy="712"/>
            </a:xfrm>
            <a:prstGeom prst="rect">
              <a:avLst/>
            </a:prstGeom>
            <a:noFill/>
          </p:spPr>
          <p:txBody>
            <a:bodyPr wrap="square" rtlCol="0">
              <a:noAutofit/>
            </a:bodyPr>
            <a:p>
              <a:pPr algn="ctr"/>
              <a:r>
                <a:rPr lang="en-US" altLang="zh-CN" sz="2400">
                  <a:sym typeface="+mn-ea"/>
                </a:rPr>
                <a:t>Hyungon Ryu</a:t>
              </a:r>
              <a:endParaRPr lang="en-US" altLang="zh-CN" sz="2400" dirty="0"/>
            </a:p>
          </p:txBody>
        </p:sp>
        <p:sp>
          <p:nvSpPr>
            <p:cNvPr id="31" name="文本框 30"/>
            <p:cNvSpPr txBox="1"/>
            <p:nvPr>
              <p:custDataLst>
                <p:tags r:id="rId4"/>
              </p:custDataLst>
            </p:nvPr>
          </p:nvSpPr>
          <p:spPr>
            <a:xfrm>
              <a:off x="973" y="6018"/>
              <a:ext cx="2823" cy="979"/>
            </a:xfrm>
            <a:prstGeom prst="rect">
              <a:avLst/>
            </a:prstGeom>
            <a:noFill/>
          </p:spPr>
          <p:txBody>
            <a:bodyPr wrap="square" rtlCol="0">
              <a:noAutofit/>
            </a:bodyPr>
            <a:p>
              <a:pPr algn="ctr"/>
              <a:r>
                <a:rPr lang="en-US" altLang="zh-CN" sz="1000">
                  <a:sym typeface="+mn-ea"/>
                </a:rPr>
                <a:t>NVIDIA</a:t>
              </a:r>
              <a:endParaRPr lang="en-US" altLang="ko-KR" sz="1000" dirty="0"/>
            </a:p>
          </p:txBody>
        </p:sp>
      </p:grpSp>
      <p:grpSp>
        <p:nvGrpSpPr>
          <p:cNvPr id="16" name="组合 15"/>
          <p:cNvGrpSpPr/>
          <p:nvPr/>
        </p:nvGrpSpPr>
        <p:grpSpPr>
          <a:xfrm>
            <a:off x="2442210" y="4152900"/>
            <a:ext cx="1938020" cy="2402840"/>
            <a:chOff x="672" y="2236"/>
            <a:chExt cx="3052" cy="3784"/>
          </a:xfrm>
        </p:grpSpPr>
        <p:sp>
          <p:nvSpPr>
            <p:cNvPr id="40" name="椭圆 39"/>
            <p:cNvSpPr/>
            <p:nvPr>
              <p:custDataLst>
                <p:tags r:id="rId5"/>
              </p:custDataLst>
            </p:nvPr>
          </p:nvSpPr>
          <p:spPr>
            <a:xfrm>
              <a:off x="1307" y="2236"/>
              <a:ext cx="1701" cy="1700"/>
            </a:xfrm>
            <a:prstGeom prst="ellipse">
              <a:avLst/>
            </a:prstGeom>
            <a:gradFill rotWithShape="1">
              <a:gsLst>
                <a:gs pos="500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41" name="文本框 40"/>
            <p:cNvSpPr txBox="1"/>
            <p:nvPr>
              <p:custDataLst>
                <p:tags r:id="rId6"/>
              </p:custDataLst>
            </p:nvPr>
          </p:nvSpPr>
          <p:spPr>
            <a:xfrm>
              <a:off x="672" y="4253"/>
              <a:ext cx="3052" cy="712"/>
            </a:xfrm>
            <a:prstGeom prst="rect">
              <a:avLst/>
            </a:prstGeom>
            <a:noFill/>
          </p:spPr>
          <p:txBody>
            <a:bodyPr wrap="square" rtlCol="0">
              <a:noAutofit/>
            </a:bodyPr>
            <a:p>
              <a:pPr algn="ctr"/>
              <a:r>
                <a:rPr lang="en-US" altLang="zh-CN" sz="2400">
                  <a:sym typeface="+mn-ea"/>
                </a:rPr>
                <a:t>Aswinkumar</a:t>
              </a:r>
              <a:endParaRPr lang="en-US" altLang="zh-CN" sz="2400" dirty="0"/>
            </a:p>
          </p:txBody>
        </p:sp>
        <p:sp>
          <p:nvSpPr>
            <p:cNvPr id="42" name="文本框 41"/>
            <p:cNvSpPr txBox="1"/>
            <p:nvPr>
              <p:custDataLst>
                <p:tags r:id="rId7"/>
              </p:custDataLst>
            </p:nvPr>
          </p:nvSpPr>
          <p:spPr>
            <a:xfrm>
              <a:off x="746" y="5041"/>
              <a:ext cx="2823" cy="979"/>
            </a:xfrm>
            <a:prstGeom prst="rect">
              <a:avLst/>
            </a:prstGeom>
            <a:noFill/>
          </p:spPr>
          <p:txBody>
            <a:bodyPr wrap="square" rtlCol="0">
              <a:noAutofit/>
            </a:bodyPr>
            <a:p>
              <a:pPr algn="ctr"/>
              <a:r>
                <a:rPr lang="en-US" altLang="zh-CN" sz="1000">
                  <a:sym typeface="+mn-ea"/>
                </a:rPr>
                <a:t>NVIDIA</a:t>
              </a:r>
              <a:endParaRPr lang="en-US" altLang="ko-KR" sz="1000" dirty="0"/>
            </a:p>
          </p:txBody>
        </p:sp>
      </p:grpSp>
      <p:grpSp>
        <p:nvGrpSpPr>
          <p:cNvPr id="52" name="组合 51"/>
          <p:cNvGrpSpPr/>
          <p:nvPr/>
        </p:nvGrpSpPr>
        <p:grpSpPr>
          <a:xfrm>
            <a:off x="5120323" y="4152900"/>
            <a:ext cx="1824990" cy="2402205"/>
            <a:chOff x="720" y="2236"/>
            <a:chExt cx="2874" cy="3783"/>
          </a:xfrm>
        </p:grpSpPr>
        <p:sp>
          <p:nvSpPr>
            <p:cNvPr id="53" name="椭圆 52"/>
            <p:cNvSpPr/>
            <p:nvPr>
              <p:custDataLst>
                <p:tags r:id="rId8"/>
              </p:custDataLst>
            </p:nvPr>
          </p:nvSpPr>
          <p:spPr>
            <a:xfrm>
              <a:off x="1307" y="2236"/>
              <a:ext cx="1701" cy="1700"/>
            </a:xfrm>
            <a:prstGeom prst="ellipse">
              <a:avLst/>
            </a:prstGeom>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4" name="文本框 53"/>
            <p:cNvSpPr txBox="1"/>
            <p:nvPr>
              <p:custDataLst>
                <p:tags r:id="rId9"/>
              </p:custDataLst>
            </p:nvPr>
          </p:nvSpPr>
          <p:spPr>
            <a:xfrm>
              <a:off x="720" y="4253"/>
              <a:ext cx="2874" cy="712"/>
            </a:xfrm>
            <a:prstGeom prst="rect">
              <a:avLst/>
            </a:prstGeom>
            <a:noFill/>
          </p:spPr>
          <p:txBody>
            <a:bodyPr wrap="square" rtlCol="0">
              <a:noAutofit/>
            </a:bodyPr>
            <a:p>
              <a:pPr algn="ctr"/>
              <a:r>
                <a:rPr sz="2400">
                  <a:sym typeface="+mn-ea"/>
                </a:rPr>
                <a:t>Jeff Adie</a:t>
              </a:r>
              <a:endParaRPr sz="2400">
                <a:sym typeface="+mn-ea"/>
              </a:endParaRPr>
            </a:p>
          </p:txBody>
        </p:sp>
        <p:sp>
          <p:nvSpPr>
            <p:cNvPr id="55" name="文本框 54"/>
            <p:cNvSpPr txBox="1"/>
            <p:nvPr>
              <p:custDataLst>
                <p:tags r:id="rId10"/>
              </p:custDataLst>
            </p:nvPr>
          </p:nvSpPr>
          <p:spPr>
            <a:xfrm>
              <a:off x="746" y="5041"/>
              <a:ext cx="2823" cy="979"/>
            </a:xfrm>
            <a:prstGeom prst="rect">
              <a:avLst/>
            </a:prstGeom>
            <a:noFill/>
          </p:spPr>
          <p:txBody>
            <a:bodyPr wrap="square" rtlCol="0">
              <a:noAutofit/>
            </a:bodyPr>
            <a:p>
              <a:pPr algn="ctr"/>
              <a:r>
                <a:rPr lang="en-US" altLang="zh-CN" sz="1000">
                  <a:sym typeface="+mn-ea"/>
                </a:rPr>
                <a:t>NVIDIA</a:t>
              </a:r>
              <a:endParaRPr lang="en-US" altLang="ko-KR" sz="1000" dirty="0"/>
            </a:p>
          </p:txBody>
        </p:sp>
      </p:grpSp>
      <p:grpSp>
        <p:nvGrpSpPr>
          <p:cNvPr id="12" name="组合 11"/>
          <p:cNvGrpSpPr/>
          <p:nvPr/>
        </p:nvGrpSpPr>
        <p:grpSpPr>
          <a:xfrm>
            <a:off x="5061585" y="1417955"/>
            <a:ext cx="1942465" cy="2402840"/>
            <a:chOff x="608" y="2236"/>
            <a:chExt cx="3139" cy="3784"/>
          </a:xfrm>
        </p:grpSpPr>
        <p:sp>
          <p:nvSpPr>
            <p:cNvPr id="13" name="椭圆 12"/>
            <p:cNvSpPr/>
            <p:nvPr>
              <p:custDataLst>
                <p:tags r:id="rId11"/>
              </p:custDataLst>
            </p:nvPr>
          </p:nvSpPr>
          <p:spPr>
            <a:xfrm>
              <a:off x="1327" y="2236"/>
              <a:ext cx="1701" cy="17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14" name="文本框 13"/>
            <p:cNvSpPr txBox="1"/>
            <p:nvPr>
              <p:custDataLst>
                <p:tags r:id="rId13"/>
              </p:custDataLst>
            </p:nvPr>
          </p:nvSpPr>
          <p:spPr>
            <a:xfrm>
              <a:off x="608" y="4253"/>
              <a:ext cx="3139" cy="712"/>
            </a:xfrm>
            <a:prstGeom prst="rect">
              <a:avLst/>
            </a:prstGeom>
            <a:noFill/>
          </p:spPr>
          <p:txBody>
            <a:bodyPr wrap="square" rtlCol="0">
              <a:noAutofit/>
            </a:bodyPr>
            <a:p>
              <a:pPr algn="ctr"/>
              <a:r>
                <a:rPr lang="en-US" altLang="zh-CN" sz="2400">
                  <a:sym typeface="+mn-ea"/>
                </a:rPr>
                <a:t>Daewon Kim</a:t>
              </a:r>
              <a:endParaRPr lang="en-US" altLang="zh-CN" sz="2400" dirty="0"/>
            </a:p>
          </p:txBody>
        </p:sp>
        <p:sp>
          <p:nvSpPr>
            <p:cNvPr id="15" name="文本框 14"/>
            <p:cNvSpPr txBox="1"/>
            <p:nvPr>
              <p:custDataLst>
                <p:tags r:id="rId14"/>
              </p:custDataLst>
            </p:nvPr>
          </p:nvSpPr>
          <p:spPr>
            <a:xfrm>
              <a:off x="766" y="5041"/>
              <a:ext cx="2823" cy="979"/>
            </a:xfrm>
            <a:prstGeom prst="rect">
              <a:avLst/>
            </a:prstGeom>
            <a:noFill/>
          </p:spPr>
          <p:txBody>
            <a:bodyPr wrap="square" rtlCol="0">
              <a:noAutofit/>
            </a:bodyPr>
            <a:p>
              <a:pPr algn="l"/>
              <a:r>
                <a:rPr lang="en-US" altLang="zh-CN" sz="1000">
                  <a:sym typeface="+mn-ea"/>
                </a:rPr>
                <a:t>Machine learning engineer, works in HanwhaSystems/ICT</a:t>
              </a:r>
              <a:endParaRPr lang="en-US" altLang="ko-KR" sz="1000" dirty="0"/>
            </a:p>
          </p:txBody>
        </p:sp>
      </p:grpSp>
      <p:grpSp>
        <p:nvGrpSpPr>
          <p:cNvPr id="60" name="组合 59"/>
          <p:cNvGrpSpPr/>
          <p:nvPr/>
        </p:nvGrpSpPr>
        <p:grpSpPr>
          <a:xfrm>
            <a:off x="7793673" y="4152900"/>
            <a:ext cx="1943735" cy="2402840"/>
            <a:chOff x="656" y="2236"/>
            <a:chExt cx="3061" cy="3784"/>
          </a:xfrm>
        </p:grpSpPr>
        <p:sp>
          <p:nvSpPr>
            <p:cNvPr id="61" name="椭圆 60"/>
            <p:cNvSpPr/>
            <p:nvPr>
              <p:custDataLst>
                <p:tags r:id="rId15"/>
              </p:custDataLst>
            </p:nvPr>
          </p:nvSpPr>
          <p:spPr>
            <a:xfrm>
              <a:off x="1307" y="2236"/>
              <a:ext cx="1701" cy="1700"/>
            </a:xfrm>
            <a:prstGeom prst="ellipse">
              <a:avLst/>
            </a:prstGeom>
            <a:gradFill rotWithShape="1">
              <a:gsLst>
                <a:gs pos="5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62" name="文本框 61"/>
            <p:cNvSpPr txBox="1"/>
            <p:nvPr>
              <p:custDataLst>
                <p:tags r:id="rId16"/>
              </p:custDataLst>
            </p:nvPr>
          </p:nvSpPr>
          <p:spPr>
            <a:xfrm>
              <a:off x="656" y="4253"/>
              <a:ext cx="3061" cy="712"/>
            </a:xfrm>
            <a:prstGeom prst="rect">
              <a:avLst/>
            </a:prstGeom>
            <a:noFill/>
          </p:spPr>
          <p:txBody>
            <a:bodyPr wrap="square" rtlCol="0">
              <a:noAutofit/>
            </a:bodyPr>
            <a:p>
              <a:pPr algn="ctr"/>
              <a:r>
                <a:rPr lang="en-US" altLang="zh-CN" sz="2400">
                  <a:sym typeface="+mn-ea"/>
                </a:rPr>
                <a:t>Juntao Yang</a:t>
              </a:r>
              <a:endParaRPr lang="en-US" altLang="zh-CN" sz="2400">
                <a:sym typeface="+mn-ea"/>
              </a:endParaRPr>
            </a:p>
          </p:txBody>
        </p:sp>
        <p:sp>
          <p:nvSpPr>
            <p:cNvPr id="63" name="文本框 62"/>
            <p:cNvSpPr txBox="1"/>
            <p:nvPr>
              <p:custDataLst>
                <p:tags r:id="rId17"/>
              </p:custDataLst>
            </p:nvPr>
          </p:nvSpPr>
          <p:spPr>
            <a:xfrm>
              <a:off x="746" y="5041"/>
              <a:ext cx="2823" cy="979"/>
            </a:xfrm>
            <a:prstGeom prst="rect">
              <a:avLst/>
            </a:prstGeom>
            <a:noFill/>
          </p:spPr>
          <p:txBody>
            <a:bodyPr wrap="square" rtlCol="0">
              <a:noAutofit/>
            </a:bodyPr>
            <a:p>
              <a:pPr algn="ctr"/>
              <a:r>
                <a:rPr lang="en-US" altLang="zh-CN" sz="1000">
                  <a:sym typeface="+mn-ea"/>
                </a:rPr>
                <a:t>NVIDIA</a:t>
              </a:r>
              <a:endParaRPr lang="en-US" altLang="ko-KR" sz="1000" dirty="0"/>
            </a:p>
          </p:txBody>
        </p:sp>
      </p:grpSp>
      <p:grpSp>
        <p:nvGrpSpPr>
          <p:cNvPr id="56" name="组合 55"/>
          <p:cNvGrpSpPr/>
          <p:nvPr/>
        </p:nvGrpSpPr>
        <p:grpSpPr>
          <a:xfrm>
            <a:off x="7691120" y="1417955"/>
            <a:ext cx="2148840" cy="2402840"/>
            <a:chOff x="720" y="2236"/>
            <a:chExt cx="3473" cy="3784"/>
          </a:xfrm>
        </p:grpSpPr>
        <p:sp>
          <p:nvSpPr>
            <p:cNvPr id="57" name="椭圆 56"/>
            <p:cNvSpPr/>
            <p:nvPr>
              <p:custDataLst>
                <p:tags r:id="rId18"/>
              </p:custDataLst>
            </p:nvPr>
          </p:nvSpPr>
          <p:spPr>
            <a:xfrm>
              <a:off x="1606" y="2236"/>
              <a:ext cx="1701" cy="1700"/>
            </a:xfrm>
            <a:prstGeom prst="ellipse">
              <a:avLst/>
            </a:prstGeom>
            <a:blipFill dpi="0" rotWithShape="1">
              <a:blip r:embed="rId19">
                <a:extLst>
                  <a:ext uri="{28A0092B-C50C-407E-A947-70E740481C1C}">
                    <a14:useLocalDpi xmlns:a14="http://schemas.microsoft.com/office/drawing/2010/main" val="0"/>
                  </a:ext>
                </a:extLst>
              </a:blip>
              <a:srcRect/>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sp>
          <p:nvSpPr>
            <p:cNvPr id="58" name="文本框 57"/>
            <p:cNvSpPr txBox="1"/>
            <p:nvPr>
              <p:custDataLst>
                <p:tags r:id="rId20"/>
              </p:custDataLst>
            </p:nvPr>
          </p:nvSpPr>
          <p:spPr>
            <a:xfrm>
              <a:off x="720" y="4253"/>
              <a:ext cx="3473" cy="712"/>
            </a:xfrm>
            <a:prstGeom prst="rect">
              <a:avLst/>
            </a:prstGeom>
            <a:noFill/>
          </p:spPr>
          <p:txBody>
            <a:bodyPr wrap="square" rtlCol="0">
              <a:noAutofit/>
            </a:bodyPr>
            <a:p>
              <a:pPr algn="ctr"/>
              <a:r>
                <a:rPr lang="en-US" altLang="zh-CN" sz="2400">
                  <a:sym typeface="+mn-ea"/>
                </a:rPr>
                <a:t>Song chi-oh</a:t>
              </a:r>
              <a:endParaRPr lang="en-US" altLang="zh-CN" sz="2400" dirty="0"/>
            </a:p>
          </p:txBody>
        </p:sp>
        <p:sp>
          <p:nvSpPr>
            <p:cNvPr id="59" name="文本框 58"/>
            <p:cNvSpPr txBox="1"/>
            <p:nvPr>
              <p:custDataLst>
                <p:tags r:id="rId21"/>
              </p:custDataLst>
            </p:nvPr>
          </p:nvSpPr>
          <p:spPr>
            <a:xfrm>
              <a:off x="1045" y="5041"/>
              <a:ext cx="2823" cy="979"/>
            </a:xfrm>
            <a:prstGeom prst="rect">
              <a:avLst/>
            </a:prstGeom>
            <a:noFill/>
          </p:spPr>
          <p:txBody>
            <a:bodyPr wrap="square" rtlCol="0">
              <a:noAutofit/>
            </a:bodyPr>
            <a:p>
              <a:pPr algn="just"/>
              <a:r>
                <a:rPr lang="en-US" altLang="zh-CN" sz="1000">
                  <a:sym typeface="+mn-ea"/>
                </a:rPr>
                <a:t>Machine Learning Engineer</a:t>
              </a:r>
              <a:endParaRPr lang="en-US" altLang="zh-CN" sz="1000"/>
            </a:p>
            <a:p>
              <a:pPr algn="just"/>
              <a:r>
                <a:rPr lang="en-US" altLang="zh-CN" sz="1000">
                  <a:sym typeface="+mn-ea"/>
                </a:rPr>
                <a:t>現 Chart studio CEO</a:t>
              </a:r>
              <a:endParaRPr lang="en-US" altLang="zh-CN" sz="1000"/>
            </a:p>
            <a:p>
              <a:pPr algn="just"/>
              <a:r>
                <a:rPr lang="en-US" altLang="zh-CN" sz="1000">
                  <a:sym typeface="+mn-ea"/>
                </a:rPr>
                <a:t>前 Linewalks(現 Kakao healthcare)</a:t>
              </a:r>
              <a:endParaRPr lang="en-US" altLang="ko-KR" sz="10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Socially Arisen Issue</a:t>
            </a:r>
          </a:p>
        </p:txBody>
      </p:sp>
      <p:sp>
        <p:nvSpPr>
          <p:cNvPr id="104" name="Google Shape;104;g7d4a0609a6_0_81"/>
          <p:cNvSpPr txBox="1">
            <a:spLocks noGrp="1"/>
          </p:cNvSpPr>
          <p:nvPr>
            <p:ph type="body" idx="1"/>
            <p:custDataLst>
              <p:tags r:id="rId1"/>
            </p:custDataLst>
          </p:nvPr>
        </p:nvSpPr>
        <p:spPr>
          <a:xfrm>
            <a:off x="493395" y="1349375"/>
            <a:ext cx="11265535" cy="1131570"/>
          </a:xfrm>
          <a:prstGeom prst="rect">
            <a:avLst/>
          </a:prstGeom>
          <a:noFill/>
          <a:ln>
            <a:noFill/>
          </a:ln>
        </p:spPr>
        <p:txBody>
          <a:bodyPr spcFirstLastPara="1" wrap="square" lIns="91425" tIns="45700" rIns="91425" bIns="45700" anchor="t" anchorCtr="0">
            <a:noAutofit/>
          </a:bodyPr>
          <a:p>
            <a:pPr marL="0" lvl="0" indent="0" algn="l" rtl="0">
              <a:spcBef>
                <a:spcPts val="640"/>
              </a:spcBef>
              <a:spcAft>
                <a:spcPts val="0"/>
              </a:spcAft>
              <a:buClr>
                <a:schemeClr val="dk1"/>
              </a:buClr>
              <a:buSzPts val="3200"/>
              <a:buNone/>
            </a:pPr>
            <a:r>
              <a:rPr lang="en-US" sz="3000"/>
              <a:t>Prediction from </a:t>
            </a:r>
            <a:r>
              <a:rPr lang="en-US" sz="3000" b="1"/>
              <a:t>ECMWF </a:t>
            </a:r>
            <a:r>
              <a:rPr lang="en-US" sz="3000"/>
              <a:t>about the projected path of Typhoon Kongrei was </a:t>
            </a:r>
            <a:r>
              <a:rPr lang="en-US" sz="3000">
                <a:solidFill>
                  <a:srgbClr val="FF0000"/>
                </a:solidFill>
              </a:rPr>
              <a:t>inaccurate</a:t>
            </a:r>
            <a:endParaRPr lang="en-US" sz="3000">
              <a:solidFill>
                <a:srgbClr val="FF0000"/>
              </a:solidFill>
            </a:endParaRPr>
          </a:p>
        </p:txBody>
      </p:sp>
      <p:sp>
        <p:nvSpPr>
          <p:cNvPr id="2" name="Google Shape;104;g7d4a0609a6_0_81"/>
          <p:cNvSpPr txBox="1">
            <a:spLocks noGrp="1"/>
          </p:cNvSpPr>
          <p:nvPr>
            <p:custDataLst>
              <p:tags r:id="rId2"/>
            </p:custDataLst>
          </p:nvPr>
        </p:nvSpPr>
        <p:spPr>
          <a:xfrm>
            <a:off x="620395" y="6005195"/>
            <a:ext cx="11265535" cy="113157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ctr" rtl="0">
              <a:spcBef>
                <a:spcPts val="640"/>
              </a:spcBef>
              <a:spcAft>
                <a:spcPts val="0"/>
              </a:spcAft>
              <a:buClr>
                <a:schemeClr val="dk1"/>
              </a:buClr>
              <a:buSzPts val="3200"/>
              <a:buNone/>
            </a:pPr>
            <a:r>
              <a:rPr lang="en-US" sz="2000" b="1"/>
              <a:t>ECMWF</a:t>
            </a:r>
            <a:r>
              <a:rPr lang="en-US" sz="2000"/>
              <a:t> is the European Centre for Medium-Range Weather Forecasts.</a:t>
            </a:r>
            <a:endParaRPr lang="en-US" sz="2000"/>
          </a:p>
          <a:p>
            <a:pPr marL="0" lvl="0" indent="0" algn="ctr" rtl="0">
              <a:spcBef>
                <a:spcPts val="640"/>
              </a:spcBef>
              <a:spcAft>
                <a:spcPts val="0"/>
              </a:spcAft>
              <a:buClr>
                <a:schemeClr val="dk1"/>
              </a:buClr>
              <a:buSzPts val="3200"/>
              <a:buNone/>
            </a:pPr>
            <a:r>
              <a:rPr lang="en-US" sz="2000"/>
              <a:t>This model is considered the best-performing numerical model.</a:t>
            </a:r>
            <a:endParaRPr lang="en-US" sz="2000"/>
          </a:p>
        </p:txBody>
      </p:sp>
      <p:pic>
        <p:nvPicPr>
          <p:cNvPr id="4" name="图片 3"/>
          <p:cNvPicPr>
            <a:picLocks noChangeAspect="1"/>
          </p:cNvPicPr>
          <p:nvPr>
            <p:custDataLst>
              <p:tags r:id="rId3"/>
            </p:custDataLst>
          </p:nvPr>
        </p:nvPicPr>
        <p:blipFill>
          <a:blip r:embed="rId4"/>
          <a:stretch>
            <a:fillRect/>
          </a:stretch>
        </p:blipFill>
        <p:spPr>
          <a:xfrm>
            <a:off x="3140075" y="1962150"/>
            <a:ext cx="3161665" cy="3949700"/>
          </a:xfrm>
          <a:prstGeom prst="rect">
            <a:avLst/>
          </a:prstGeom>
        </p:spPr>
      </p:pic>
      <p:pic>
        <p:nvPicPr>
          <p:cNvPr id="8" name="图片 7"/>
          <p:cNvPicPr>
            <a:picLocks noChangeAspect="1"/>
          </p:cNvPicPr>
          <p:nvPr>
            <p:custDataLst>
              <p:tags r:id="rId5"/>
            </p:custDataLst>
          </p:nvPr>
        </p:nvPicPr>
        <p:blipFill>
          <a:blip r:embed="rId6"/>
          <a:srcRect r="-1664"/>
          <a:stretch>
            <a:fillRect/>
          </a:stretch>
        </p:blipFill>
        <p:spPr>
          <a:xfrm>
            <a:off x="6791960" y="2155825"/>
            <a:ext cx="4656455" cy="35629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Our Hackathon Topic</a:t>
            </a:r>
          </a:p>
        </p:txBody>
      </p:sp>
      <p:sp>
        <p:nvSpPr>
          <p:cNvPr id="104" name="Google Shape;104;g7d4a0609a6_0_81"/>
          <p:cNvSpPr txBox="1">
            <a:spLocks noGrp="1"/>
          </p:cNvSpPr>
          <p:nvPr>
            <p:ph type="body" idx="1"/>
          </p:nvPr>
        </p:nvSpPr>
        <p:spPr>
          <a:xfrm>
            <a:off x="493395" y="1349375"/>
            <a:ext cx="11265535" cy="4001135"/>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t>P</a:t>
            </a:r>
            <a:r>
              <a:rPr sz="3000"/>
              <a:t>redict Typhoon Kongrei and potentially other typhoons using FCN</a:t>
            </a:r>
            <a:endParaRPr sz="3000"/>
          </a:p>
          <a:p>
            <a:pPr marL="0" lvl="0" indent="0" algn="l" rtl="0">
              <a:spcBef>
                <a:spcPts val="640"/>
              </a:spcBef>
              <a:spcAft>
                <a:spcPts val="0"/>
              </a:spcAft>
              <a:buClr>
                <a:schemeClr val="dk1"/>
              </a:buClr>
              <a:buSzPts val="3200"/>
              <a:buNone/>
            </a:pPr>
            <a:endParaRPr sz="3000"/>
          </a:p>
        </p:txBody>
      </p:sp>
      <p:pic>
        <p:nvPicPr>
          <p:cNvPr id="3" name="图片 2"/>
          <p:cNvPicPr>
            <a:picLocks noChangeAspect="1"/>
          </p:cNvPicPr>
          <p:nvPr>
            <p:custDataLst>
              <p:tags r:id="rId1"/>
            </p:custDataLst>
          </p:nvPr>
        </p:nvPicPr>
        <p:blipFill>
          <a:blip r:embed="rId2"/>
          <a:stretch>
            <a:fillRect/>
          </a:stretch>
        </p:blipFill>
        <p:spPr>
          <a:xfrm>
            <a:off x="3730625" y="2111375"/>
            <a:ext cx="4730750" cy="4348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 calcmode="lin" valueType="num">
                                      <p:cBhvr additive="base">
                                        <p:cTn id="7"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Our Hackathon Topic</a:t>
            </a:r>
          </a:p>
        </p:txBody>
      </p:sp>
      <p:sp>
        <p:nvSpPr>
          <p:cNvPr id="104" name="Google Shape;104;g7d4a0609a6_0_81"/>
          <p:cNvSpPr txBox="1">
            <a:spLocks noGrp="1"/>
          </p:cNvSpPr>
          <p:nvPr>
            <p:ph type="body" idx="1"/>
            <p:custDataLst>
              <p:tags r:id="rId1"/>
            </p:custDataLst>
          </p:nvPr>
        </p:nvSpPr>
        <p:spPr>
          <a:xfrm>
            <a:off x="493395" y="1349375"/>
            <a:ext cx="11265535" cy="59944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sym typeface="+mn-ea"/>
              </a:rPr>
              <a:t>FCN model structure——AFNO</a:t>
            </a:r>
            <a:endParaRPr lang="en-US" altLang="zh-CN" sz="3000">
              <a:ea typeface="SimSun" panose="02010600030101010101" pitchFamily="2" charset="-122"/>
              <a:sym typeface="+mn-ea"/>
            </a:endParaRPr>
          </a:p>
        </p:txBody>
      </p:sp>
      <p:pic>
        <p:nvPicPr>
          <p:cNvPr id="2" name="图片 1" descr="afno"/>
          <p:cNvPicPr>
            <a:picLocks noChangeAspect="1"/>
          </p:cNvPicPr>
          <p:nvPr/>
        </p:nvPicPr>
        <p:blipFill>
          <a:blip r:embed="rId2"/>
          <a:stretch>
            <a:fillRect/>
          </a:stretch>
        </p:blipFill>
        <p:spPr>
          <a:xfrm>
            <a:off x="1452245" y="2134870"/>
            <a:ext cx="9286875" cy="38671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Our Hackathon Topic</a:t>
            </a:r>
          </a:p>
        </p:txBody>
      </p:sp>
      <p:sp>
        <p:nvSpPr>
          <p:cNvPr id="104" name="Google Shape;104;g7d4a0609a6_0_81"/>
          <p:cNvSpPr txBox="1">
            <a:spLocks noGrp="1"/>
          </p:cNvSpPr>
          <p:nvPr>
            <p:ph type="body" idx="1"/>
            <p:custDataLst>
              <p:tags r:id="rId1"/>
            </p:custDataLst>
          </p:nvPr>
        </p:nvSpPr>
        <p:spPr>
          <a:xfrm>
            <a:off x="493395" y="1349375"/>
            <a:ext cx="11265535" cy="59944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a:sym typeface="+mn-ea"/>
              </a:rPr>
              <a:t>FCN model structure</a:t>
            </a:r>
            <a:endParaRPr lang="en-US" altLang="zh-CN" sz="3000">
              <a:ea typeface="SimSun" panose="02010600030101010101" pitchFamily="2"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2566670" y="1948815"/>
            <a:ext cx="7058025" cy="466280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t>What is Our Goal?</a:t>
            </a:r>
          </a:p>
        </p:txBody>
      </p:sp>
      <p:sp>
        <p:nvSpPr>
          <p:cNvPr id="104" name="Google Shape;104;g7d4a0609a6_0_81"/>
          <p:cNvSpPr txBox="1">
            <a:spLocks noGrp="1"/>
          </p:cNvSpPr>
          <p:nvPr>
            <p:ph type="body" idx="1"/>
            <p:custDataLst>
              <p:tags r:id="rId1"/>
            </p:custDataLst>
          </p:nvPr>
        </p:nvSpPr>
        <p:spPr>
          <a:xfrm>
            <a:off x="493395" y="1349375"/>
            <a:ext cx="11265535" cy="119634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sz="3000"/>
              <a:t>Exploring how we can leverage our background knowledge effectively.</a:t>
            </a:r>
            <a:endParaRPr sz="3000"/>
          </a:p>
          <a:p>
            <a:pPr lvl="1" indent="-457200" algn="l" rtl="0">
              <a:spcBef>
                <a:spcPts val="640"/>
              </a:spcBef>
              <a:spcAft>
                <a:spcPts val="0"/>
              </a:spcAft>
              <a:buClr>
                <a:schemeClr val="dk1"/>
              </a:buClr>
              <a:buSzPts val="3200"/>
            </a:pPr>
            <a:r>
              <a:rPr lang="en-US" sz="2625"/>
              <a:t>Meteorological research, front-end, deep-learning training</a:t>
            </a:r>
            <a:endParaRPr lang="en-US" sz="2625"/>
          </a:p>
        </p:txBody>
      </p:sp>
      <p:sp>
        <p:nvSpPr>
          <p:cNvPr id="2" name="流程图: 过程 1"/>
          <p:cNvSpPr/>
          <p:nvPr/>
        </p:nvSpPr>
        <p:spPr>
          <a:xfrm>
            <a:off x="916940" y="3231515"/>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b="1">
                <a:solidFill>
                  <a:schemeClr val="tx1"/>
                </a:solidFill>
                <a:sym typeface="+mn-ea"/>
              </a:rPr>
              <a:t>The model is already developed, but training it within the limited time is unfeasible.</a:t>
            </a:r>
            <a:endParaRPr sz="2000" b="1">
              <a:solidFill>
                <a:schemeClr val="tx1"/>
              </a:solidFill>
              <a:sym typeface="+mn-ea"/>
            </a:endParaRPr>
          </a:p>
          <a:p>
            <a:pPr lvl="0" indent="-457200" algn="ctr" rtl="0">
              <a:spcBef>
                <a:spcPts val="640"/>
              </a:spcBef>
              <a:spcAft>
                <a:spcPts val="0"/>
              </a:spcAft>
              <a:buClr>
                <a:schemeClr val="dk1"/>
              </a:buClr>
              <a:buSzPts val="3200"/>
            </a:pPr>
            <a:r>
              <a:rPr sz="2000" b="1">
                <a:solidFill>
                  <a:schemeClr val="tx1"/>
                </a:solidFill>
                <a:sym typeface="+mn-ea"/>
              </a:rPr>
              <a:t>How can we improve this situation?</a:t>
            </a:r>
            <a:endParaRPr lang="zh-CN" altLang="en-US" sz="2000" b="1">
              <a:solidFill>
                <a:schemeClr val="tx1"/>
              </a:solidFill>
              <a:sym typeface="+mn-ea"/>
            </a:endParaRPr>
          </a:p>
        </p:txBody>
      </p:sp>
      <p:sp>
        <p:nvSpPr>
          <p:cNvPr id="3" name="流程图: 过程 2"/>
          <p:cNvSpPr/>
          <p:nvPr/>
        </p:nvSpPr>
        <p:spPr>
          <a:xfrm>
            <a:off x="916940" y="4662805"/>
            <a:ext cx="10217785" cy="1130935"/>
          </a:xfrm>
          <a:prstGeom prst="flowChartProcess">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000" b="1">
                <a:solidFill>
                  <a:schemeClr val="tx1"/>
                </a:solidFill>
                <a:sym typeface="+mn-ea"/>
              </a:rPr>
              <a:t>Is there any</a:t>
            </a:r>
            <a:r>
              <a:rPr sz="2000" b="1">
                <a:solidFill>
                  <a:schemeClr val="tx1"/>
                </a:solidFill>
                <a:sym typeface="+mn-ea"/>
              </a:rPr>
              <a:t> possibility of applying the model for typhoon forecasts</a:t>
            </a:r>
            <a:r>
              <a:rPr lang="en-US" sz="2000" b="1">
                <a:solidFill>
                  <a:schemeClr val="tx1"/>
                </a:solidFill>
                <a:sym typeface="+mn-ea"/>
              </a:rPr>
              <a:t>?</a:t>
            </a:r>
            <a:endParaRPr lang="en-US" sz="20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g7d4a0609a6_0_81"/>
          <p:cNvSpPr txBox="1">
            <a:spLocks noGrp="1"/>
          </p:cNvSpPr>
          <p:nvPr>
            <p:ph type="body" idx="1"/>
            <p:custDataLst>
              <p:tags r:id="rId1"/>
            </p:custDataLst>
          </p:nvPr>
        </p:nvSpPr>
        <p:spPr>
          <a:xfrm>
            <a:off x="493395" y="1557020"/>
            <a:ext cx="11265535" cy="1630680"/>
          </a:xfrm>
          <a:prstGeom prst="rect">
            <a:avLst/>
          </a:prstGeom>
          <a:noFill/>
          <a:ln>
            <a:noFill/>
          </a:ln>
        </p:spPr>
        <p:txBody>
          <a:bodyPr spcFirstLastPara="1" wrap="square" lIns="91425" tIns="45700" rIns="91425" bIns="45700" anchor="t" anchorCtr="0">
            <a:noAutofit/>
          </a:bodyPr>
          <a:p>
            <a:pPr lvl="0" indent="-457200" algn="l" rtl="0">
              <a:spcBef>
                <a:spcPts val="640"/>
              </a:spcBef>
              <a:spcAft>
                <a:spcPts val="0"/>
              </a:spcAft>
              <a:buClr>
                <a:schemeClr val="dk1"/>
              </a:buClr>
              <a:buSzPts val="3200"/>
            </a:pPr>
            <a:r>
              <a:rPr lang="en-US" sz="3000" dirty="0">
                <a:sym typeface="+mn-ea"/>
              </a:rPr>
              <a:t>T</a:t>
            </a:r>
            <a:r>
              <a:rPr sz="3000" dirty="0">
                <a:sym typeface="+mn-ea"/>
              </a:rPr>
              <a:t>he problems we encountered</a:t>
            </a:r>
            <a:r>
              <a:rPr lang="en-US" sz="3000" dirty="0">
                <a:sym typeface="+mn-ea"/>
              </a:rPr>
              <a:t> &amp; proposed solutions</a:t>
            </a:r>
            <a:endParaRPr sz="3000" dirty="0"/>
          </a:p>
          <a:p>
            <a:pPr marL="457200" lvl="1" indent="0" algn="l" rtl="0">
              <a:spcBef>
                <a:spcPts val="640"/>
              </a:spcBef>
              <a:spcAft>
                <a:spcPts val="0"/>
              </a:spcAft>
              <a:buClr>
                <a:schemeClr val="dk1"/>
              </a:buClr>
              <a:buSzPts val="3200"/>
              <a:buNone/>
            </a:pPr>
            <a:r>
              <a:rPr lang="en-US" altLang="ko-KR" sz="3000" dirty="0">
                <a:sym typeface="+mn-ea"/>
              </a:rPr>
              <a:t>1. Insufficient Data for forecasting</a:t>
            </a:r>
            <a:endParaRPr lang="en-US" altLang="ko-KR" sz="3000" dirty="0">
              <a:sym typeface="+mn-ea"/>
            </a:endParaRPr>
          </a:p>
          <a:p>
            <a:pPr marL="457200" lvl="1" indent="457200" algn="l" rtl="0">
              <a:spcBef>
                <a:spcPts val="640"/>
              </a:spcBef>
              <a:spcAft>
                <a:spcPts val="0"/>
              </a:spcAft>
              <a:buClr>
                <a:schemeClr val="dk1"/>
              </a:buClr>
              <a:buSzPts val="3200"/>
              <a:buNone/>
            </a:pPr>
            <a:r>
              <a:rPr lang="en-US" altLang="ko-KR" sz="2625"/>
              <a:t>- </a:t>
            </a:r>
            <a:r>
              <a:rPr sz="2625"/>
              <a:t>underestimated for the wind speed values</a:t>
            </a:r>
            <a:endParaRPr sz="2625"/>
          </a:p>
          <a:p>
            <a:pPr marL="457200" lvl="1" indent="0" algn="l" rtl="0">
              <a:spcBef>
                <a:spcPts val="640"/>
              </a:spcBef>
              <a:spcAft>
                <a:spcPts val="0"/>
              </a:spcAft>
              <a:buClr>
                <a:schemeClr val="dk1"/>
              </a:buClr>
              <a:buSzPts val="3200"/>
              <a:buNone/>
            </a:pPr>
            <a:endParaRPr lang="en-US" altLang="ko-KR" sz="2625"/>
          </a:p>
        </p:txBody>
      </p:sp>
      <p:sp>
        <p:nvSpPr>
          <p:cNvPr id="3" name="流程图: 过程 2"/>
          <p:cNvSpPr/>
          <p:nvPr>
            <p:custDataLst>
              <p:tags r:id="rId2"/>
            </p:custDataLst>
          </p:nvPr>
        </p:nvSpPr>
        <p:spPr>
          <a:xfrm>
            <a:off x="916940" y="287020"/>
            <a:ext cx="10217785" cy="1130935"/>
          </a:xfrm>
          <a:prstGeom prst="flowChartProcess">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lvl="0" indent="-457200" algn="ctr" rtl="0">
              <a:spcBef>
                <a:spcPts val="640"/>
              </a:spcBef>
              <a:spcAft>
                <a:spcPts val="0"/>
              </a:spcAft>
              <a:buClr>
                <a:schemeClr val="dk1"/>
              </a:buClr>
              <a:buSzPts val="3200"/>
            </a:pPr>
            <a:r>
              <a:rPr sz="2000">
                <a:solidFill>
                  <a:schemeClr val="tx1"/>
                </a:solidFill>
                <a:sym typeface="+mn-ea"/>
              </a:rPr>
              <a:t>The model is already developed, but training it within the limited time is unfeasible.</a:t>
            </a:r>
            <a:endParaRPr sz="2000">
              <a:solidFill>
                <a:schemeClr val="tx1"/>
              </a:solidFill>
              <a:sym typeface="+mn-ea"/>
            </a:endParaRPr>
          </a:p>
          <a:p>
            <a:pPr lvl="0" indent="-457200" algn="ctr" rtl="0">
              <a:spcBef>
                <a:spcPts val="640"/>
              </a:spcBef>
              <a:spcAft>
                <a:spcPts val="0"/>
              </a:spcAft>
              <a:buClr>
                <a:schemeClr val="dk1"/>
              </a:buClr>
              <a:buSzPts val="3200"/>
            </a:pPr>
            <a:r>
              <a:rPr sz="2000">
                <a:solidFill>
                  <a:schemeClr val="tx1"/>
                </a:solidFill>
                <a:sym typeface="+mn-ea"/>
              </a:rPr>
              <a:t>How can we improve this situation?</a:t>
            </a:r>
            <a:endParaRPr lang="zh-CN" altLang="en-US" sz="2000">
              <a:solidFill>
                <a:schemeClr val="tx1"/>
              </a:solidFill>
              <a:sym typeface="+mn-ea"/>
            </a:endParaRPr>
          </a:p>
        </p:txBody>
      </p:sp>
      <p:pic>
        <p:nvPicPr>
          <p:cNvPr id="4" name="图片 3"/>
          <p:cNvPicPr>
            <a:picLocks noChangeAspect="1"/>
          </p:cNvPicPr>
          <p:nvPr>
            <p:custDataLst>
              <p:tags r:id="rId3"/>
            </p:custDataLst>
          </p:nvPr>
        </p:nvPicPr>
        <p:blipFill>
          <a:blip r:embed="rId4"/>
          <a:stretch>
            <a:fillRect/>
          </a:stretch>
        </p:blipFill>
        <p:spPr>
          <a:xfrm>
            <a:off x="1040130" y="3107055"/>
            <a:ext cx="10094595" cy="3128645"/>
          </a:xfrm>
          <a:prstGeom prst="rect">
            <a:avLst/>
          </a:prstGeom>
        </p:spPr>
      </p:pic>
      <p:sp>
        <p:nvSpPr>
          <p:cNvPr id="5" name="文本框 4"/>
          <p:cNvSpPr txBox="1"/>
          <p:nvPr/>
        </p:nvSpPr>
        <p:spPr>
          <a:xfrm>
            <a:off x="1344295" y="6279515"/>
            <a:ext cx="9697720" cy="460375"/>
          </a:xfrm>
          <a:prstGeom prst="rect">
            <a:avLst/>
          </a:prstGeom>
          <a:noFill/>
        </p:spPr>
        <p:txBody>
          <a:bodyPr wrap="square" rtlCol="0">
            <a:spAutoFit/>
          </a:bodyPr>
          <a:p>
            <a:r>
              <a:rPr lang="zh-CN" altLang="en-US" sz="1200"/>
              <a:t>Campos, R.M.; Gramcianinov, C.B.; de Camargo, R.; da Silva Dias, P.L. Assessment and Calibration of ERA5 Severe Winds in the Atlantic Ocean Using Satellite Data. Remote Sens. 2022, 14, 4918. </a:t>
            </a:r>
            <a:endParaRPr lang="zh-CN" altLang="en-US" sz="12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COMMONDATA" val="eyJoZGlkIjoiYjY5ZGU5ZjllMGUxZjZmNWQ1ODkwZmE0NGZlYzg1OGUifQ=="/>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4935</Words>
  <Application>WPS 演示</Application>
  <PresentationFormat>On-screen Show (4:3)</PresentationFormat>
  <Paragraphs>242</Paragraphs>
  <Slides>24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Arial</vt:lpstr>
      <vt:lpstr>Calibri</vt:lpstr>
      <vt:lpstr>Microsoft YaHei</vt:lpstr>
      <vt:lpstr>Arial Unicode MS</vt:lpstr>
      <vt:lpstr>맑은 고딕</vt:lpstr>
      <vt:lpstr>바탕체</vt:lpstr>
      <vt:lpstr>Office Theme</vt:lpstr>
      <vt:lpstr>Typhoon Sensei</vt:lpstr>
      <vt:lpstr>Our Members</vt:lpstr>
      <vt:lpstr>Our Mentors</vt:lpstr>
      <vt:lpstr>Socially Arisen Issue</vt:lpstr>
      <vt:lpstr>Our Hackathon Topic</vt:lpstr>
      <vt:lpstr>Our Hackathon Topic</vt:lpstr>
      <vt:lpstr>Our Hackathon Topic</vt:lpstr>
      <vt:lpstr>What is Our Goal?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Insights from the Hackathon</vt:lpstr>
      <vt:lpstr>Insights from the Hackathon</vt:lpstr>
      <vt:lpstr>Insights from the Hackathon</vt:lpstr>
      <vt:lpstr>Insights from the Hackathon</vt:lpstr>
      <vt:lpstr>Insights from the Hackathon</vt:lpstr>
      <vt:lpstr>THANK YOU!</vt:lpstr>
      <vt:lpstr>Our jobs in the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dc:title>
  <dc:creator>Foertter Fernanda</dc:creator>
  <cp:lastModifiedBy>石木木</cp:lastModifiedBy>
  <cp:revision>56</cp:revision>
  <dcterms:created xsi:type="dcterms:W3CDTF">2016-10-17T14:31:00Z</dcterms:created>
  <dcterms:modified xsi:type="dcterms:W3CDTF">2023-07-28T01:07:57Z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BC68FBA4C9AD49FE9A053A357ACAB682_13</vt:lpwstr>
  </property>
  <property fmtid="{D5CDD505-2E9C-101B-9397-08002B2CF9AE}" pid="3" name="KSOProductBuildVer">
    <vt:lpwstr>2052-12.1.0.15120</vt:lpwstr>
  </property>
</Properties>
</file>